
<file path=[Content_Types].xml><?xml version="1.0" encoding="utf-8"?>
<Types xmlns="http://schemas.openxmlformats.org/package/2006/content-types">
  <Default Extension="jpeg" ContentType="image/jpeg"/>
  <Default Extension="vml" ContentType="application/vnd.openxmlformats-officedocument.vmlDrawing"/>
  <Default Extension="emf" ContentType="image/x-emf"/>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media/image18.pdf" ContentType="application/pdf"/>
  <Override PartName="/ppt/media/image24.pdf" ContentType="application/pdf"/>
  <Override PartName="/ppt/media/image28.pdf" ContentType="application/pdf"/>
  <Override PartName="/ppt/media/image31.pdf" ContentType="application/pdf"/>
  <Override PartName="/ppt/media/image34.pdf" ContentType="application/pdf"/>
  <Override PartName="/ppt/media/image37.pdf" ContentType="application/pdf"/>
  <Override PartName="/ppt/media/image42.pdf" ContentType="application/pdf"/>
  <Override PartName="/ppt/media/image48.pdf" ContentType="application/pdf"/>
  <Override PartName="/ppt/media/image52.pdf" ContentType="application/pdf"/>
  <Override PartName="/ppt/media/image56.pdf" ContentType="application/pdf"/>
  <Override PartName="/ppt/media/image67.pdf" ContentType="application/pdf"/>
  <Override PartName="/ppt/media/image71.pdf" ContentType="application/pdf"/>
  <Override PartName="/ppt/media/image77.pdf" ContentType="application/pd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321" r:id="rId3"/>
    <p:sldId id="276" r:id="rId5"/>
    <p:sldId id="353" r:id="rId6"/>
    <p:sldId id="324" r:id="rId7"/>
    <p:sldId id="354" r:id="rId8"/>
    <p:sldId id="277" r:id="rId9"/>
    <p:sldId id="355" r:id="rId10"/>
    <p:sldId id="325" r:id="rId11"/>
    <p:sldId id="356" r:id="rId12"/>
    <p:sldId id="326" r:id="rId13"/>
    <p:sldId id="357" r:id="rId14"/>
    <p:sldId id="327" r:id="rId15"/>
    <p:sldId id="328" r:id="rId16"/>
    <p:sldId id="358" r:id="rId17"/>
    <p:sldId id="329" r:id="rId18"/>
    <p:sldId id="359" r:id="rId19"/>
    <p:sldId id="330" r:id="rId20"/>
    <p:sldId id="360" r:id="rId21"/>
    <p:sldId id="278" r:id="rId22"/>
    <p:sldId id="361" r:id="rId23"/>
    <p:sldId id="331" r:id="rId24"/>
    <p:sldId id="332" r:id="rId25"/>
    <p:sldId id="362" r:id="rId26"/>
    <p:sldId id="333" r:id="rId27"/>
    <p:sldId id="363" r:id="rId28"/>
    <p:sldId id="334" r:id="rId29"/>
    <p:sldId id="364" r:id="rId30"/>
    <p:sldId id="365" r:id="rId31"/>
    <p:sldId id="335" r:id="rId32"/>
    <p:sldId id="336" r:id="rId33"/>
    <p:sldId id="337" r:id="rId34"/>
    <p:sldId id="368" r:id="rId35"/>
    <p:sldId id="366" r:id="rId36"/>
    <p:sldId id="338" r:id="rId37"/>
    <p:sldId id="339" r:id="rId38"/>
    <p:sldId id="340" r:id="rId39"/>
    <p:sldId id="341" r:id="rId40"/>
    <p:sldId id="344" r:id="rId41"/>
    <p:sldId id="369" r:id="rId42"/>
    <p:sldId id="370" r:id="rId43"/>
    <p:sldId id="372" r:id="rId44"/>
    <p:sldId id="371" r:id="rId45"/>
    <p:sldId id="342" r:id="rId46"/>
    <p:sldId id="345" r:id="rId47"/>
    <p:sldId id="373" r:id="rId48"/>
    <p:sldId id="343" r:id="rId49"/>
    <p:sldId id="346" r:id="rId50"/>
    <p:sldId id="347" r:id="rId51"/>
    <p:sldId id="374" r:id="rId52"/>
    <p:sldId id="348" r:id="rId53"/>
    <p:sldId id="375" r:id="rId54"/>
    <p:sldId id="349" r:id="rId55"/>
    <p:sldId id="376" r:id="rId56"/>
    <p:sldId id="323" r:id="rId57"/>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457200" rtl="0" eaLnBrk="1" latinLnBrk="0" hangingPunct="1">
      <a:defRPr kern="1200">
        <a:solidFill>
          <a:schemeClr val="tx1"/>
        </a:solidFill>
        <a:latin typeface="Arial" panose="020B0604020202020204" pitchFamily="34" charset="0"/>
        <a:ea typeface="+mn-ea"/>
        <a:cs typeface="+mn-cs"/>
      </a:defRPr>
    </a:lvl6pPr>
    <a:lvl7pPr marL="2743200" algn="l" defTabSz="457200" rtl="0" eaLnBrk="1" latinLnBrk="0" hangingPunct="1">
      <a:defRPr kern="1200">
        <a:solidFill>
          <a:schemeClr val="tx1"/>
        </a:solidFill>
        <a:latin typeface="Arial" panose="020B0604020202020204" pitchFamily="34" charset="0"/>
        <a:ea typeface="+mn-ea"/>
        <a:cs typeface="+mn-cs"/>
      </a:defRPr>
    </a:lvl7pPr>
    <a:lvl8pPr marL="3200400" algn="l" defTabSz="457200" rtl="0" eaLnBrk="1" latinLnBrk="0" hangingPunct="1">
      <a:defRPr kern="1200">
        <a:solidFill>
          <a:schemeClr val="tx1"/>
        </a:solidFill>
        <a:latin typeface="Arial" panose="020B0604020202020204" pitchFamily="34" charset="0"/>
        <a:ea typeface="+mn-ea"/>
        <a:cs typeface="+mn-cs"/>
      </a:defRPr>
    </a:lvl8pPr>
    <a:lvl9pPr marL="3657600" algn="l" defTabSz="4572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11" autoAdjust="0"/>
  </p:normalViewPr>
  <p:slideViewPr>
    <p:cSldViewPr>
      <p:cViewPr varScale="1">
        <p:scale>
          <a:sx n="131" d="100"/>
          <a:sy n="131" d="100"/>
        </p:scale>
        <p:origin x="-180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7" d="100"/>
          <a:sy n="127" d="100"/>
        </p:scale>
        <p:origin x="-100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EE7CF-9C75-C241-B317-FF448F1C15B6}" type="doc">
      <dgm:prSet loTypeId="urn:microsoft.com/office/officeart/2005/8/layout/target2" loCatId="relationship" qsTypeId="urn:microsoft.com/office/officeart/2005/8/quickstyle/simple4" qsCatId="simple" csTypeId="urn:microsoft.com/office/officeart/2005/8/colors/accent1_2" csCatId="accent1"/>
      <dgm:spPr/>
      <dgm:t>
        <a:bodyPr/>
        <a:lstStyle/>
        <a:p>
          <a:endParaRPr lang="en-US"/>
        </a:p>
      </dgm:t>
    </dgm:pt>
    <dgm:pt modelId="{FFF18C55-93DA-AD4E-8E68-F2B5A15E0F49}">
      <dgm:prSet/>
      <dgm:spPr/>
      <dgm:t>
        <a:bodyPr/>
        <a:lstStyle/>
        <a:p>
          <a:pPr rtl="0"/>
          <a:r>
            <a:rPr lang="en-US" dirty="0" smtClean="0"/>
            <a:t>NAC systems deal with three categories of components:</a:t>
          </a:r>
          <a:endParaRPr lang="en-US" dirty="0"/>
        </a:p>
      </dgm:t>
    </dgm:pt>
    <dgm:pt modelId="{4C1D0016-E84D-8345-BB8C-805DEE1B53E1}" cxnId="{077C2798-AE8A-C048-8573-C5555D22B2C3}" type="parTrans">
      <dgm:prSet/>
      <dgm:spPr/>
      <dgm:t>
        <a:bodyPr/>
        <a:lstStyle/>
        <a:p>
          <a:endParaRPr lang="en-US"/>
        </a:p>
      </dgm:t>
    </dgm:pt>
    <dgm:pt modelId="{9400C89D-DF49-5A4F-AB1A-54C23ABCAA9A}" cxnId="{077C2798-AE8A-C048-8573-C5555D22B2C3}" type="sibTrans">
      <dgm:prSet/>
      <dgm:spPr/>
      <dgm:t>
        <a:bodyPr/>
        <a:lstStyle/>
        <a:p>
          <a:endParaRPr lang="en-US"/>
        </a:p>
      </dgm:t>
    </dgm:pt>
    <dgm:pt modelId="{DD4E5C05-EFF6-6D4A-BA37-2DBC4C4D15A4}">
      <dgm:prSet/>
      <dgm:spPr/>
      <dgm:t>
        <a:bodyPr/>
        <a:lstStyle/>
        <a:p>
          <a:pPr rtl="0"/>
          <a:r>
            <a:rPr lang="en-US" dirty="0" smtClean="0"/>
            <a:t>Access requester (AR)</a:t>
          </a:r>
          <a:endParaRPr lang="en-US" dirty="0"/>
        </a:p>
      </dgm:t>
    </dgm:pt>
    <dgm:pt modelId="{B9742046-A973-8541-A96E-37F9C1D165CF}" cxnId="{7414EDAD-1CFF-D141-A871-C1219EAD6F6C}" type="parTrans">
      <dgm:prSet/>
      <dgm:spPr/>
      <dgm:t>
        <a:bodyPr/>
        <a:lstStyle/>
        <a:p>
          <a:endParaRPr lang="en-US"/>
        </a:p>
      </dgm:t>
    </dgm:pt>
    <dgm:pt modelId="{D5F40121-9B91-4B40-8ED4-551AEBA85145}" cxnId="{7414EDAD-1CFF-D141-A871-C1219EAD6F6C}" type="sibTrans">
      <dgm:prSet/>
      <dgm:spPr/>
      <dgm:t>
        <a:bodyPr/>
        <a:lstStyle/>
        <a:p>
          <a:endParaRPr lang="en-US"/>
        </a:p>
      </dgm:t>
    </dgm:pt>
    <dgm:pt modelId="{70EE6184-822F-B04E-811B-38D27A8BA2FE}">
      <dgm:prSet/>
      <dgm:spPr/>
      <dgm:t>
        <a:bodyPr/>
        <a:lstStyle/>
        <a:p>
          <a:pPr rtl="0"/>
          <a:r>
            <a:rPr lang="en-US" dirty="0" smtClean="0"/>
            <a:t>Node that is attempting to access the network and may be any device that is managed by the NAC system, including workstations, servers, printers, cameras, and other IP-enabled devices</a:t>
          </a:r>
          <a:endParaRPr lang="en-US" dirty="0"/>
        </a:p>
      </dgm:t>
    </dgm:pt>
    <dgm:pt modelId="{E39D7545-0B33-1140-9D3A-46D71507EE99}" cxnId="{46E37999-9115-DB43-8BC5-C54F2ADAECDD}" type="parTrans">
      <dgm:prSet/>
      <dgm:spPr/>
      <dgm:t>
        <a:bodyPr/>
        <a:lstStyle/>
        <a:p>
          <a:endParaRPr lang="en-US"/>
        </a:p>
      </dgm:t>
    </dgm:pt>
    <dgm:pt modelId="{DE676433-88D8-D045-9AB4-4E55BAAF8F31}" cxnId="{46E37999-9115-DB43-8BC5-C54F2ADAECDD}" type="sibTrans">
      <dgm:prSet/>
      <dgm:spPr/>
      <dgm:t>
        <a:bodyPr/>
        <a:lstStyle/>
        <a:p>
          <a:endParaRPr lang="en-US"/>
        </a:p>
      </dgm:t>
    </dgm:pt>
    <dgm:pt modelId="{C6E6BE33-785E-DA41-8E90-5B61200B8937}">
      <dgm:prSet/>
      <dgm:spPr/>
      <dgm:t>
        <a:bodyPr/>
        <a:lstStyle/>
        <a:p>
          <a:pPr rtl="0"/>
          <a:r>
            <a:rPr lang="en-US" dirty="0" smtClean="0"/>
            <a:t>Also referred to as </a:t>
          </a:r>
          <a:r>
            <a:rPr lang="en-US" i="1" dirty="0" smtClean="0"/>
            <a:t>supplicants, </a:t>
          </a:r>
          <a:r>
            <a:rPr lang="en-US" dirty="0" smtClean="0"/>
            <a:t>or clients</a:t>
          </a:r>
          <a:endParaRPr lang="en-US" dirty="0"/>
        </a:p>
      </dgm:t>
    </dgm:pt>
    <dgm:pt modelId="{799A7E27-24C9-C849-8D58-DC5335B822B3}" cxnId="{AC8F08B7-081E-7B49-8D0F-00496A2DCA85}" type="parTrans">
      <dgm:prSet/>
      <dgm:spPr/>
      <dgm:t>
        <a:bodyPr/>
        <a:lstStyle/>
        <a:p>
          <a:endParaRPr lang="en-US"/>
        </a:p>
      </dgm:t>
    </dgm:pt>
    <dgm:pt modelId="{11FD181E-D7C3-5C41-8FBD-DD88FBFCF52E}" cxnId="{AC8F08B7-081E-7B49-8D0F-00496A2DCA85}" type="sibTrans">
      <dgm:prSet/>
      <dgm:spPr/>
      <dgm:t>
        <a:bodyPr/>
        <a:lstStyle/>
        <a:p>
          <a:endParaRPr lang="en-US"/>
        </a:p>
      </dgm:t>
    </dgm:pt>
    <dgm:pt modelId="{E0C67306-438D-2249-BE32-F74F57E02560}">
      <dgm:prSet/>
      <dgm:spPr/>
      <dgm:t>
        <a:bodyPr/>
        <a:lstStyle/>
        <a:p>
          <a:pPr rtl="0"/>
          <a:r>
            <a:rPr lang="en-US" dirty="0" smtClean="0"/>
            <a:t>Policy server</a:t>
          </a:r>
          <a:endParaRPr lang="en-US" dirty="0"/>
        </a:p>
      </dgm:t>
    </dgm:pt>
    <dgm:pt modelId="{DAA1B1BA-783C-404F-80AE-6B3B68104CE7}" cxnId="{85E6DEAA-923B-6C43-B024-781C0778FC82}" type="parTrans">
      <dgm:prSet/>
      <dgm:spPr/>
      <dgm:t>
        <a:bodyPr/>
        <a:lstStyle/>
        <a:p>
          <a:endParaRPr lang="en-US"/>
        </a:p>
      </dgm:t>
    </dgm:pt>
    <dgm:pt modelId="{5D327C88-75DF-EC43-939D-002838D7D6D0}" cxnId="{85E6DEAA-923B-6C43-B024-781C0778FC82}" type="sibTrans">
      <dgm:prSet/>
      <dgm:spPr/>
      <dgm:t>
        <a:bodyPr/>
        <a:lstStyle/>
        <a:p>
          <a:endParaRPr lang="en-US"/>
        </a:p>
      </dgm:t>
    </dgm:pt>
    <dgm:pt modelId="{451BB1EB-5092-E64B-B8BF-0CAF70B71907}">
      <dgm:prSet/>
      <dgm:spPr/>
      <dgm:t>
        <a:bodyPr/>
        <a:lstStyle/>
        <a:p>
          <a:pPr rtl="0"/>
          <a:r>
            <a:rPr lang="en-US" dirty="0" smtClean="0"/>
            <a:t>Determines what access should be granted</a:t>
          </a:r>
          <a:endParaRPr lang="en-US" dirty="0"/>
        </a:p>
      </dgm:t>
    </dgm:pt>
    <dgm:pt modelId="{ECB0D7E6-4DFE-6845-B5AC-5C1DC9A2B994}" cxnId="{9C9B879A-F01F-124F-8B3D-DF14558FA3CC}" type="parTrans">
      <dgm:prSet/>
      <dgm:spPr/>
      <dgm:t>
        <a:bodyPr/>
        <a:lstStyle/>
        <a:p>
          <a:endParaRPr lang="en-US"/>
        </a:p>
      </dgm:t>
    </dgm:pt>
    <dgm:pt modelId="{D2A1BA63-9E37-CE4B-804D-608E073B45FF}" cxnId="{9C9B879A-F01F-124F-8B3D-DF14558FA3CC}" type="sibTrans">
      <dgm:prSet/>
      <dgm:spPr/>
      <dgm:t>
        <a:bodyPr/>
        <a:lstStyle/>
        <a:p>
          <a:endParaRPr lang="en-US"/>
        </a:p>
      </dgm:t>
    </dgm:pt>
    <dgm:pt modelId="{2692677C-28CF-564A-8B41-794A5CA69F24}">
      <dgm:prSet/>
      <dgm:spPr/>
      <dgm:t>
        <a:bodyPr/>
        <a:lstStyle/>
        <a:p>
          <a:pPr rtl="0"/>
          <a:r>
            <a:rPr lang="en-US" dirty="0" smtClean="0"/>
            <a:t>Often relies on backend systems</a:t>
          </a:r>
          <a:endParaRPr lang="en-US" dirty="0"/>
        </a:p>
      </dgm:t>
    </dgm:pt>
    <dgm:pt modelId="{B2831FBA-E428-664A-96FC-0B36D492CB36}" cxnId="{E2214FCD-7A5F-DA49-BADC-CE5CD853D3F0}" type="parTrans">
      <dgm:prSet/>
      <dgm:spPr/>
      <dgm:t>
        <a:bodyPr/>
        <a:lstStyle/>
        <a:p>
          <a:endParaRPr lang="en-US"/>
        </a:p>
      </dgm:t>
    </dgm:pt>
    <dgm:pt modelId="{EC9BE589-BEFD-1446-8500-0C1CBD547B39}" cxnId="{E2214FCD-7A5F-DA49-BADC-CE5CD853D3F0}" type="sibTrans">
      <dgm:prSet/>
      <dgm:spPr/>
      <dgm:t>
        <a:bodyPr/>
        <a:lstStyle/>
        <a:p>
          <a:endParaRPr lang="en-US"/>
        </a:p>
      </dgm:t>
    </dgm:pt>
    <dgm:pt modelId="{DE592734-B2EF-9E47-B732-DA0913ED5600}">
      <dgm:prSet/>
      <dgm:spPr/>
      <dgm:t>
        <a:bodyPr/>
        <a:lstStyle/>
        <a:p>
          <a:pPr rtl="0"/>
          <a:r>
            <a:rPr lang="en-US" dirty="0" smtClean="0"/>
            <a:t>Network access server (NAS)</a:t>
          </a:r>
          <a:endParaRPr lang="en-US" dirty="0"/>
        </a:p>
      </dgm:t>
    </dgm:pt>
    <dgm:pt modelId="{92CAB083-91A1-D544-95BF-7F77D6DBF387}" cxnId="{08891DF6-EB51-CC44-A828-0662BD22AD0F}" type="parTrans">
      <dgm:prSet/>
      <dgm:spPr/>
      <dgm:t>
        <a:bodyPr/>
        <a:lstStyle/>
        <a:p>
          <a:endParaRPr lang="en-US"/>
        </a:p>
      </dgm:t>
    </dgm:pt>
    <dgm:pt modelId="{F44557FF-E3A0-6045-B56A-F4BCCC13DD52}" cxnId="{08891DF6-EB51-CC44-A828-0662BD22AD0F}" type="sibTrans">
      <dgm:prSet/>
      <dgm:spPr/>
      <dgm:t>
        <a:bodyPr/>
        <a:lstStyle/>
        <a:p>
          <a:endParaRPr lang="en-US"/>
        </a:p>
      </dgm:t>
    </dgm:pt>
    <dgm:pt modelId="{179B079B-0E1B-3E45-B98D-9701BEBD2CE0}">
      <dgm:prSet/>
      <dgm:spPr/>
      <dgm:t>
        <a:bodyPr/>
        <a:lstStyle/>
        <a:p>
          <a:pPr rtl="0"/>
          <a:r>
            <a:rPr lang="en-US" dirty="0" smtClean="0"/>
            <a:t>Functions as an access control point for users in remote locations connecting to an enterprise’s internal network</a:t>
          </a:r>
          <a:endParaRPr lang="en-US" dirty="0"/>
        </a:p>
      </dgm:t>
    </dgm:pt>
    <dgm:pt modelId="{9A683942-A8EE-2B40-AF46-259930231723}" cxnId="{EC14296A-3600-4245-BC29-11B387D18686}" type="parTrans">
      <dgm:prSet/>
      <dgm:spPr/>
      <dgm:t>
        <a:bodyPr/>
        <a:lstStyle/>
        <a:p>
          <a:endParaRPr lang="en-US"/>
        </a:p>
      </dgm:t>
    </dgm:pt>
    <dgm:pt modelId="{A7D41FF1-2450-C748-A1B4-A73B258882AD}" cxnId="{EC14296A-3600-4245-BC29-11B387D18686}" type="sibTrans">
      <dgm:prSet/>
      <dgm:spPr/>
      <dgm:t>
        <a:bodyPr/>
        <a:lstStyle/>
        <a:p>
          <a:endParaRPr lang="en-US"/>
        </a:p>
      </dgm:t>
    </dgm:pt>
    <dgm:pt modelId="{89DDC930-E6F3-954F-82AB-FFB59FC27958}">
      <dgm:prSet/>
      <dgm:spPr/>
      <dgm:t>
        <a:bodyPr/>
        <a:lstStyle/>
        <a:p>
          <a:pPr rtl="0"/>
          <a:r>
            <a:rPr lang="en-US" dirty="0" smtClean="0"/>
            <a:t>Also called a </a:t>
          </a:r>
          <a:r>
            <a:rPr lang="en-US" i="1" dirty="0" smtClean="0"/>
            <a:t>media gateway, remote access server (RAS), or policy server</a:t>
          </a:r>
          <a:endParaRPr lang="en-US" dirty="0"/>
        </a:p>
      </dgm:t>
    </dgm:pt>
    <dgm:pt modelId="{A9FBD926-5078-8044-82C3-18D03BEC7D56}" cxnId="{D0DF9C75-139D-6540-BA43-DE9C71124BFA}" type="parTrans">
      <dgm:prSet/>
      <dgm:spPr/>
      <dgm:t>
        <a:bodyPr/>
        <a:lstStyle/>
        <a:p>
          <a:endParaRPr lang="en-US"/>
        </a:p>
      </dgm:t>
    </dgm:pt>
    <dgm:pt modelId="{BC967D37-28CA-1549-9F9C-679F64C1F5A5}" cxnId="{D0DF9C75-139D-6540-BA43-DE9C71124BFA}" type="sibTrans">
      <dgm:prSet/>
      <dgm:spPr/>
      <dgm:t>
        <a:bodyPr/>
        <a:lstStyle/>
        <a:p>
          <a:endParaRPr lang="en-US"/>
        </a:p>
      </dgm:t>
    </dgm:pt>
    <dgm:pt modelId="{EAAE6348-E6B9-BD43-866D-8CE91277D0E1}">
      <dgm:prSet/>
      <dgm:spPr/>
      <dgm:t>
        <a:bodyPr/>
        <a:lstStyle/>
        <a:p>
          <a:pPr rtl="0"/>
          <a:r>
            <a:rPr lang="en-US" dirty="0" smtClean="0"/>
            <a:t>May include its own authentication services or rely on a separate authentication service from the policy server</a:t>
          </a:r>
          <a:endParaRPr lang="en-US" dirty="0"/>
        </a:p>
      </dgm:t>
    </dgm:pt>
    <dgm:pt modelId="{11F3A21D-17DE-2C4F-AAB5-81C1BE27F28C}" cxnId="{5E5C4ABB-6B4F-0F4C-B21C-0EF77249F8D0}" type="parTrans">
      <dgm:prSet/>
      <dgm:spPr/>
      <dgm:t>
        <a:bodyPr/>
        <a:lstStyle/>
        <a:p>
          <a:endParaRPr lang="en-US"/>
        </a:p>
      </dgm:t>
    </dgm:pt>
    <dgm:pt modelId="{FE58F277-552C-3D4B-B790-EE697C853364}" cxnId="{5E5C4ABB-6B4F-0F4C-B21C-0EF77249F8D0}" type="sibTrans">
      <dgm:prSet/>
      <dgm:spPr/>
      <dgm:t>
        <a:bodyPr/>
        <a:lstStyle/>
        <a:p>
          <a:endParaRPr lang="en-US"/>
        </a:p>
      </dgm:t>
    </dgm:pt>
    <dgm:pt modelId="{599CA8E1-AAD8-7643-B449-4A2BEADF089A}" type="pres">
      <dgm:prSet presAssocID="{606EE7CF-9C75-C241-B317-FF448F1C15B6}" presName="Name0" presStyleCnt="0">
        <dgm:presLayoutVars>
          <dgm:chMax val="3"/>
          <dgm:chPref val="1"/>
          <dgm:dir/>
          <dgm:animLvl val="lvl"/>
          <dgm:resizeHandles/>
        </dgm:presLayoutVars>
      </dgm:prSet>
      <dgm:spPr/>
    </dgm:pt>
    <dgm:pt modelId="{D55F2123-12EC-FD49-9A8E-F15A3B47F468}" type="pres">
      <dgm:prSet presAssocID="{606EE7CF-9C75-C241-B317-FF448F1C15B6}" presName="outerBox" presStyleCnt="0"/>
      <dgm:spPr/>
    </dgm:pt>
    <dgm:pt modelId="{10E1CF5F-C484-DF43-8EBE-7E1C7F7737F6}" type="pres">
      <dgm:prSet presAssocID="{606EE7CF-9C75-C241-B317-FF448F1C15B6}" presName="outerBoxParent" presStyleLbl="node1" presStyleIdx="0" presStyleCnt="1"/>
      <dgm:spPr/>
    </dgm:pt>
    <dgm:pt modelId="{BC2520D6-7A5A-A747-A112-9716CE82D75C}" type="pres">
      <dgm:prSet presAssocID="{606EE7CF-9C75-C241-B317-FF448F1C15B6}" presName="outerBoxChildren" presStyleCnt="0"/>
      <dgm:spPr/>
    </dgm:pt>
    <dgm:pt modelId="{88A1D4FC-2809-5F40-83C8-39857D0B8609}" type="pres">
      <dgm:prSet presAssocID="{DD4E5C05-EFF6-6D4A-BA37-2DBC4C4D15A4}" presName="oChild" presStyleLbl="fgAcc1" presStyleIdx="0" presStyleCnt="3">
        <dgm:presLayoutVars>
          <dgm:bulletEnabled val="1"/>
        </dgm:presLayoutVars>
      </dgm:prSet>
      <dgm:spPr/>
    </dgm:pt>
    <dgm:pt modelId="{01851C23-4321-7545-9946-5D421031B2AE}" type="pres">
      <dgm:prSet presAssocID="{D5F40121-9B91-4B40-8ED4-551AEBA85145}" presName="outerSibTrans" presStyleCnt="0"/>
      <dgm:spPr/>
    </dgm:pt>
    <dgm:pt modelId="{7FF6686A-74EE-5943-BA70-D0F55B2B1ED1}" type="pres">
      <dgm:prSet presAssocID="{E0C67306-438D-2249-BE32-F74F57E02560}" presName="oChild" presStyleLbl="fgAcc1" presStyleIdx="1" presStyleCnt="3">
        <dgm:presLayoutVars>
          <dgm:bulletEnabled val="1"/>
        </dgm:presLayoutVars>
      </dgm:prSet>
      <dgm:spPr/>
    </dgm:pt>
    <dgm:pt modelId="{6E0E1D83-EA2B-BB40-AFAA-74EC8DE00935}" type="pres">
      <dgm:prSet presAssocID="{5D327C88-75DF-EC43-939D-002838D7D6D0}" presName="outerSibTrans" presStyleCnt="0"/>
      <dgm:spPr/>
    </dgm:pt>
    <dgm:pt modelId="{536F5BF9-5D7B-9D42-BDC3-88FB4BB28578}" type="pres">
      <dgm:prSet presAssocID="{DE592734-B2EF-9E47-B732-DA0913ED5600}" presName="oChild" presStyleLbl="fgAcc1" presStyleIdx="2" presStyleCnt="3">
        <dgm:presLayoutVars>
          <dgm:bulletEnabled val="1"/>
        </dgm:presLayoutVars>
      </dgm:prSet>
      <dgm:spPr/>
    </dgm:pt>
  </dgm:ptLst>
  <dgm:cxnLst>
    <dgm:cxn modelId="{7414EDAD-1CFF-D141-A871-C1219EAD6F6C}" srcId="{FFF18C55-93DA-AD4E-8E68-F2B5A15E0F49}" destId="{DD4E5C05-EFF6-6D4A-BA37-2DBC4C4D15A4}" srcOrd="0" destOrd="0" parTransId="{B9742046-A973-8541-A96E-37F9C1D165CF}" sibTransId="{D5F40121-9B91-4B40-8ED4-551AEBA85145}"/>
    <dgm:cxn modelId="{47783BDA-7B33-F24E-ABC2-E7DAB7487259}" type="presOf" srcId="{606EE7CF-9C75-C241-B317-FF448F1C15B6}" destId="{599CA8E1-AAD8-7643-B449-4A2BEADF089A}" srcOrd="0" destOrd="0" presId="urn:microsoft.com/office/officeart/2005/8/layout/target2"/>
    <dgm:cxn modelId="{32AC5376-0B64-BA42-ABB5-FD1C11E9AFF9}" type="presOf" srcId="{E0C67306-438D-2249-BE32-F74F57E02560}" destId="{7FF6686A-74EE-5943-BA70-D0F55B2B1ED1}" srcOrd="0" destOrd="0" presId="urn:microsoft.com/office/officeart/2005/8/layout/target2"/>
    <dgm:cxn modelId="{85E6DEAA-923B-6C43-B024-781C0778FC82}" srcId="{FFF18C55-93DA-AD4E-8E68-F2B5A15E0F49}" destId="{E0C67306-438D-2249-BE32-F74F57E02560}" srcOrd="1" destOrd="0" parTransId="{DAA1B1BA-783C-404F-80AE-6B3B68104CE7}" sibTransId="{5D327C88-75DF-EC43-939D-002838D7D6D0}"/>
    <dgm:cxn modelId="{86B405E7-279E-2043-A2A3-7DEB7EFFFF15}" type="presOf" srcId="{EAAE6348-E6B9-BD43-866D-8CE91277D0E1}" destId="{536F5BF9-5D7B-9D42-BDC3-88FB4BB28578}" srcOrd="0" destOrd="3" presId="urn:microsoft.com/office/officeart/2005/8/layout/target2"/>
    <dgm:cxn modelId="{660818A6-1179-7A44-8F7D-CA66C16C77C3}" type="presOf" srcId="{DD4E5C05-EFF6-6D4A-BA37-2DBC4C4D15A4}" destId="{88A1D4FC-2809-5F40-83C8-39857D0B8609}" srcOrd="0" destOrd="0" presId="urn:microsoft.com/office/officeart/2005/8/layout/target2"/>
    <dgm:cxn modelId="{46E37999-9115-DB43-8BC5-C54F2ADAECDD}" srcId="{DD4E5C05-EFF6-6D4A-BA37-2DBC4C4D15A4}" destId="{70EE6184-822F-B04E-811B-38D27A8BA2FE}" srcOrd="0" destOrd="0" parTransId="{E39D7545-0B33-1140-9D3A-46D71507EE99}" sibTransId="{DE676433-88D8-D045-9AB4-4E55BAAF8F31}"/>
    <dgm:cxn modelId="{A2F8E6A6-F7AC-D542-97E4-6AD8475C044B}" type="presOf" srcId="{C6E6BE33-785E-DA41-8E90-5B61200B8937}" destId="{88A1D4FC-2809-5F40-83C8-39857D0B8609}" srcOrd="0" destOrd="2" presId="urn:microsoft.com/office/officeart/2005/8/layout/target2"/>
    <dgm:cxn modelId="{2E804EA9-A198-4241-8DEA-2557632F5D6F}" type="presOf" srcId="{DE592734-B2EF-9E47-B732-DA0913ED5600}" destId="{536F5BF9-5D7B-9D42-BDC3-88FB4BB28578}" srcOrd="0" destOrd="0" presId="urn:microsoft.com/office/officeart/2005/8/layout/target2"/>
    <dgm:cxn modelId="{AC8F08B7-081E-7B49-8D0F-00496A2DCA85}" srcId="{DD4E5C05-EFF6-6D4A-BA37-2DBC4C4D15A4}" destId="{C6E6BE33-785E-DA41-8E90-5B61200B8937}" srcOrd="1" destOrd="0" parTransId="{799A7E27-24C9-C849-8D58-DC5335B822B3}" sibTransId="{11FD181E-D7C3-5C41-8FBD-DD88FBFCF52E}"/>
    <dgm:cxn modelId="{08891DF6-EB51-CC44-A828-0662BD22AD0F}" srcId="{FFF18C55-93DA-AD4E-8E68-F2B5A15E0F49}" destId="{DE592734-B2EF-9E47-B732-DA0913ED5600}" srcOrd="2" destOrd="0" parTransId="{92CAB083-91A1-D544-95BF-7F77D6DBF387}" sibTransId="{F44557FF-E3A0-6045-B56A-F4BCCC13DD52}"/>
    <dgm:cxn modelId="{B653D884-CAF4-B94B-BA2C-FEAA76995DCD}" type="presOf" srcId="{451BB1EB-5092-E64B-B8BF-0CAF70B71907}" destId="{7FF6686A-74EE-5943-BA70-D0F55B2B1ED1}" srcOrd="0" destOrd="1" presId="urn:microsoft.com/office/officeart/2005/8/layout/target2"/>
    <dgm:cxn modelId="{BCFC03BE-B17D-224D-BBBD-B1FCD3C6A353}" type="presOf" srcId="{2692677C-28CF-564A-8B41-794A5CA69F24}" destId="{7FF6686A-74EE-5943-BA70-D0F55B2B1ED1}" srcOrd="0" destOrd="2" presId="urn:microsoft.com/office/officeart/2005/8/layout/target2"/>
    <dgm:cxn modelId="{077C2798-AE8A-C048-8573-C5555D22B2C3}" srcId="{606EE7CF-9C75-C241-B317-FF448F1C15B6}" destId="{FFF18C55-93DA-AD4E-8E68-F2B5A15E0F49}" srcOrd="0" destOrd="0" parTransId="{4C1D0016-E84D-8345-BB8C-805DEE1B53E1}" sibTransId="{9400C89D-DF49-5A4F-AB1A-54C23ABCAA9A}"/>
    <dgm:cxn modelId="{EC14296A-3600-4245-BC29-11B387D18686}" srcId="{DE592734-B2EF-9E47-B732-DA0913ED5600}" destId="{179B079B-0E1B-3E45-B98D-9701BEBD2CE0}" srcOrd="0" destOrd="0" parTransId="{9A683942-A8EE-2B40-AF46-259930231723}" sibTransId="{A7D41FF1-2450-C748-A1B4-A73B258882AD}"/>
    <dgm:cxn modelId="{9C9B879A-F01F-124F-8B3D-DF14558FA3CC}" srcId="{E0C67306-438D-2249-BE32-F74F57E02560}" destId="{451BB1EB-5092-E64B-B8BF-0CAF70B71907}" srcOrd="0" destOrd="0" parTransId="{ECB0D7E6-4DFE-6845-B5AC-5C1DC9A2B994}" sibTransId="{D2A1BA63-9E37-CE4B-804D-608E073B45FF}"/>
    <dgm:cxn modelId="{8233745B-EC4C-3947-BEEE-496AAD170BB1}" type="presOf" srcId="{89DDC930-E6F3-954F-82AB-FFB59FC27958}" destId="{536F5BF9-5D7B-9D42-BDC3-88FB4BB28578}" srcOrd="0" destOrd="2" presId="urn:microsoft.com/office/officeart/2005/8/layout/target2"/>
    <dgm:cxn modelId="{5E5C4ABB-6B4F-0F4C-B21C-0EF77249F8D0}" srcId="{DE592734-B2EF-9E47-B732-DA0913ED5600}" destId="{EAAE6348-E6B9-BD43-866D-8CE91277D0E1}" srcOrd="2" destOrd="0" parTransId="{11F3A21D-17DE-2C4F-AAB5-81C1BE27F28C}" sibTransId="{FE58F277-552C-3D4B-B790-EE697C853364}"/>
    <dgm:cxn modelId="{6D22F51B-98EB-2B4A-9E38-82312E001EF8}" type="presOf" srcId="{70EE6184-822F-B04E-811B-38D27A8BA2FE}" destId="{88A1D4FC-2809-5F40-83C8-39857D0B8609}" srcOrd="0" destOrd="1" presId="urn:microsoft.com/office/officeart/2005/8/layout/target2"/>
    <dgm:cxn modelId="{459AD7F2-B966-8147-8873-2F16704DF960}" type="presOf" srcId="{FFF18C55-93DA-AD4E-8E68-F2B5A15E0F49}" destId="{10E1CF5F-C484-DF43-8EBE-7E1C7F7737F6}" srcOrd="0" destOrd="0" presId="urn:microsoft.com/office/officeart/2005/8/layout/target2"/>
    <dgm:cxn modelId="{E2214FCD-7A5F-DA49-BADC-CE5CD853D3F0}" srcId="{E0C67306-438D-2249-BE32-F74F57E02560}" destId="{2692677C-28CF-564A-8B41-794A5CA69F24}" srcOrd="1" destOrd="0" parTransId="{B2831FBA-E428-664A-96FC-0B36D492CB36}" sibTransId="{EC9BE589-BEFD-1446-8500-0C1CBD547B39}"/>
    <dgm:cxn modelId="{A0F4885B-098E-6E44-9097-BC44A5B976B5}" type="presOf" srcId="{179B079B-0E1B-3E45-B98D-9701BEBD2CE0}" destId="{536F5BF9-5D7B-9D42-BDC3-88FB4BB28578}" srcOrd="0" destOrd="1" presId="urn:microsoft.com/office/officeart/2005/8/layout/target2"/>
    <dgm:cxn modelId="{D0DF9C75-139D-6540-BA43-DE9C71124BFA}" srcId="{DE592734-B2EF-9E47-B732-DA0913ED5600}" destId="{89DDC930-E6F3-954F-82AB-FFB59FC27958}" srcOrd="1" destOrd="0" parTransId="{A9FBD926-5078-8044-82C3-18D03BEC7D56}" sibTransId="{BC967D37-28CA-1549-9F9C-679F64C1F5A5}"/>
    <dgm:cxn modelId="{A5A7F595-12C4-944A-A520-25D389C3CCC8}" type="presParOf" srcId="{599CA8E1-AAD8-7643-B449-4A2BEADF089A}" destId="{D55F2123-12EC-FD49-9A8E-F15A3B47F468}" srcOrd="0" destOrd="0" presId="urn:microsoft.com/office/officeart/2005/8/layout/target2"/>
    <dgm:cxn modelId="{F824C5C7-C331-1246-A17C-7706927B5DE1}" type="presParOf" srcId="{D55F2123-12EC-FD49-9A8E-F15A3B47F468}" destId="{10E1CF5F-C484-DF43-8EBE-7E1C7F7737F6}" srcOrd="0" destOrd="0" presId="urn:microsoft.com/office/officeart/2005/8/layout/target2"/>
    <dgm:cxn modelId="{02CA19AC-AA51-B243-9BBE-D36B10E4102C}" type="presParOf" srcId="{D55F2123-12EC-FD49-9A8E-F15A3B47F468}" destId="{BC2520D6-7A5A-A747-A112-9716CE82D75C}" srcOrd="1" destOrd="0" presId="urn:microsoft.com/office/officeart/2005/8/layout/target2"/>
    <dgm:cxn modelId="{2A67143F-8677-5641-A19B-ECB1D563CEFB}" type="presParOf" srcId="{BC2520D6-7A5A-A747-A112-9716CE82D75C}" destId="{88A1D4FC-2809-5F40-83C8-39857D0B8609}" srcOrd="0" destOrd="0" presId="urn:microsoft.com/office/officeart/2005/8/layout/target2"/>
    <dgm:cxn modelId="{9EB754B2-DD5F-8B4B-A04E-4FF62CF82C20}" type="presParOf" srcId="{BC2520D6-7A5A-A747-A112-9716CE82D75C}" destId="{01851C23-4321-7545-9946-5D421031B2AE}" srcOrd="1" destOrd="0" presId="urn:microsoft.com/office/officeart/2005/8/layout/target2"/>
    <dgm:cxn modelId="{0C7D5036-E16B-954B-8CC8-2CD48BEF1333}" type="presParOf" srcId="{BC2520D6-7A5A-A747-A112-9716CE82D75C}" destId="{7FF6686A-74EE-5943-BA70-D0F55B2B1ED1}" srcOrd="2" destOrd="0" presId="urn:microsoft.com/office/officeart/2005/8/layout/target2"/>
    <dgm:cxn modelId="{D0F11911-5A5C-CF4A-968F-A530F41675AC}" type="presParOf" srcId="{BC2520D6-7A5A-A747-A112-9716CE82D75C}" destId="{6E0E1D83-EA2B-BB40-AFAA-74EC8DE00935}" srcOrd="3" destOrd="0" presId="urn:microsoft.com/office/officeart/2005/8/layout/target2"/>
    <dgm:cxn modelId="{33B1684F-C8DE-964C-9D1B-F3ADBBFE1E58}" type="presParOf" srcId="{BC2520D6-7A5A-A747-A112-9716CE82D75C}" destId="{536F5BF9-5D7B-9D42-BDC3-88FB4BB28578}" srcOrd="4" destOrd="0" presId="urn:microsoft.com/office/officeart/2005/8/layout/targe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0F3F8A-71EA-0E45-8353-9D0ED72EE26C}"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7D3C780-06E5-DC48-9825-39D473A259C1}">
      <dgm:prSet phldrT="[Text]"/>
      <dgm:spPr/>
      <dgm:t>
        <a:bodyPr/>
        <a:lstStyle/>
        <a:p>
          <a:r>
            <a:rPr lang="en-US" dirty="0" smtClean="0"/>
            <a:t>Common NAC enforcement methods:</a:t>
          </a:r>
          <a:endParaRPr lang="en-US" dirty="0"/>
        </a:p>
      </dgm:t>
    </dgm:pt>
    <dgm:pt modelId="{75E70A56-D3EE-4C44-918E-9A6A7FA7D55A}" cxnId="{F0E8F40C-8F30-5B49-9A32-6F7AA39D7FF6}" type="parTrans">
      <dgm:prSet/>
      <dgm:spPr/>
      <dgm:t>
        <a:bodyPr/>
        <a:lstStyle/>
        <a:p>
          <a:endParaRPr lang="en-US"/>
        </a:p>
      </dgm:t>
    </dgm:pt>
    <dgm:pt modelId="{C7C448D0-BAD8-224E-9CCA-FEE5FD14C978}" cxnId="{F0E8F40C-8F30-5B49-9A32-6F7AA39D7FF6}" type="sibTrans">
      <dgm:prSet/>
      <dgm:spPr/>
      <dgm:t>
        <a:bodyPr/>
        <a:lstStyle/>
        <a:p>
          <a:endParaRPr lang="en-US"/>
        </a:p>
      </dgm:t>
    </dgm:pt>
    <dgm:pt modelId="{4454BA25-D9C2-BC45-B24F-EE3F5339991B}">
      <dgm:prSet/>
      <dgm:spPr>
        <a:solidFill>
          <a:schemeClr val="bg1"/>
        </a:solidFill>
        <a:ln>
          <a:solidFill>
            <a:schemeClr val="accent1"/>
          </a:solidFill>
        </a:ln>
      </dgm:spPr>
      <dgm:t>
        <a:bodyPr/>
        <a:lstStyle/>
        <a:p>
          <a:r>
            <a:rPr lang="en-US" dirty="0" smtClean="0"/>
            <a:t>IEEE 802.1X</a:t>
          </a:r>
        </a:p>
      </dgm:t>
    </dgm:pt>
    <dgm:pt modelId="{04FAEC5D-27EC-AF4A-BB74-1F0F45B32C9E}" cxnId="{362E72BF-B36F-A34C-B7B6-BAC7917F5701}" type="parTrans">
      <dgm:prSet/>
      <dgm:spPr/>
      <dgm:t>
        <a:bodyPr/>
        <a:lstStyle/>
        <a:p>
          <a:endParaRPr lang="en-US"/>
        </a:p>
      </dgm:t>
    </dgm:pt>
    <dgm:pt modelId="{3EFFB29C-3270-614E-8EE1-C78AA509FCA1}" cxnId="{362E72BF-B36F-A34C-B7B6-BAC7917F5701}" type="sibTrans">
      <dgm:prSet/>
      <dgm:spPr/>
      <dgm:t>
        <a:bodyPr/>
        <a:lstStyle/>
        <a:p>
          <a:endParaRPr lang="en-US"/>
        </a:p>
      </dgm:t>
    </dgm:pt>
    <dgm:pt modelId="{C1B8DD2A-93DF-7346-B549-EAEFEF4C64D3}">
      <dgm:prSet/>
      <dgm:spPr>
        <a:solidFill>
          <a:schemeClr val="bg1"/>
        </a:solidFill>
        <a:ln>
          <a:solidFill>
            <a:schemeClr val="accent1"/>
          </a:solidFill>
        </a:ln>
      </dgm:spPr>
      <dgm:t>
        <a:bodyPr/>
        <a:lstStyle/>
        <a:p>
          <a:r>
            <a:rPr lang="en-US" dirty="0" smtClean="0"/>
            <a:t>Virtual local area networks (VLANs)</a:t>
          </a:r>
        </a:p>
      </dgm:t>
    </dgm:pt>
    <dgm:pt modelId="{AB7240BD-A6DB-C448-A265-812E4E392C96}" cxnId="{94578B43-2BC7-3949-B69E-C2CF3DECBBF2}" type="parTrans">
      <dgm:prSet/>
      <dgm:spPr/>
      <dgm:t>
        <a:bodyPr/>
        <a:lstStyle/>
        <a:p>
          <a:endParaRPr lang="en-US"/>
        </a:p>
      </dgm:t>
    </dgm:pt>
    <dgm:pt modelId="{807EE74B-868F-7748-AB58-1AED7D0ABB36}" cxnId="{94578B43-2BC7-3949-B69E-C2CF3DECBBF2}" type="sibTrans">
      <dgm:prSet/>
      <dgm:spPr/>
      <dgm:t>
        <a:bodyPr/>
        <a:lstStyle/>
        <a:p>
          <a:endParaRPr lang="en-US"/>
        </a:p>
      </dgm:t>
    </dgm:pt>
    <dgm:pt modelId="{21F52ADE-11CB-6247-B5E0-EB20121963E0}">
      <dgm:prSet/>
      <dgm:spPr>
        <a:solidFill>
          <a:schemeClr val="bg1"/>
        </a:solidFill>
        <a:ln>
          <a:solidFill>
            <a:schemeClr val="accent1"/>
          </a:solidFill>
        </a:ln>
      </dgm:spPr>
      <dgm:t>
        <a:bodyPr/>
        <a:lstStyle/>
        <a:p>
          <a:r>
            <a:rPr lang="en-US" dirty="0" smtClean="0"/>
            <a:t>Firewall</a:t>
          </a:r>
        </a:p>
      </dgm:t>
    </dgm:pt>
    <dgm:pt modelId="{F9FEE153-0B57-7942-991E-600F49D1BFD3}" cxnId="{A0D4B422-37E3-3D40-B9A1-C5EB26B71AF7}" type="parTrans">
      <dgm:prSet/>
      <dgm:spPr/>
      <dgm:t>
        <a:bodyPr/>
        <a:lstStyle/>
        <a:p>
          <a:endParaRPr lang="en-US"/>
        </a:p>
      </dgm:t>
    </dgm:pt>
    <dgm:pt modelId="{61D67770-2B5A-1B40-B811-113F9D6C6C31}" cxnId="{A0D4B422-37E3-3D40-B9A1-C5EB26B71AF7}" type="sibTrans">
      <dgm:prSet/>
      <dgm:spPr/>
      <dgm:t>
        <a:bodyPr/>
        <a:lstStyle/>
        <a:p>
          <a:endParaRPr lang="en-US"/>
        </a:p>
      </dgm:t>
    </dgm:pt>
    <dgm:pt modelId="{BAACF189-54E1-4847-A8BA-7588E78FF1B6}">
      <dgm:prSet/>
      <dgm:spPr>
        <a:solidFill>
          <a:schemeClr val="bg1"/>
        </a:solidFill>
        <a:ln>
          <a:solidFill>
            <a:schemeClr val="accent1"/>
          </a:solidFill>
        </a:ln>
      </dgm:spPr>
      <dgm:t>
        <a:bodyPr/>
        <a:lstStyle/>
        <a:p>
          <a:r>
            <a:rPr lang="en-US" dirty="0" smtClean="0"/>
            <a:t>DHCP management</a:t>
          </a:r>
        </a:p>
      </dgm:t>
    </dgm:pt>
    <dgm:pt modelId="{0F545513-9F57-A740-904F-74CC98EE1905}" cxnId="{D9FDF721-67BB-ED4D-B215-FAE9088DDAE4}" type="parTrans">
      <dgm:prSet/>
      <dgm:spPr/>
      <dgm:t>
        <a:bodyPr/>
        <a:lstStyle/>
        <a:p>
          <a:endParaRPr lang="en-US"/>
        </a:p>
      </dgm:t>
    </dgm:pt>
    <dgm:pt modelId="{493B9619-9882-EF4C-965B-ECB936466EF7}" cxnId="{D9FDF721-67BB-ED4D-B215-FAE9088DDAE4}" type="sibTrans">
      <dgm:prSet/>
      <dgm:spPr/>
      <dgm:t>
        <a:bodyPr/>
        <a:lstStyle/>
        <a:p>
          <a:endParaRPr lang="en-US"/>
        </a:p>
      </dgm:t>
    </dgm:pt>
    <dgm:pt modelId="{AD3ADBED-86A9-4C44-AAB4-BF9D45E115B3}" type="pres">
      <dgm:prSet presAssocID="{C40F3F8A-71EA-0E45-8353-9D0ED72EE26C}" presName="Name0" presStyleCnt="0">
        <dgm:presLayoutVars>
          <dgm:dir/>
          <dgm:animLvl val="lvl"/>
          <dgm:resizeHandles val="exact"/>
        </dgm:presLayoutVars>
      </dgm:prSet>
      <dgm:spPr/>
      <dgm:t>
        <a:bodyPr/>
        <a:lstStyle/>
        <a:p>
          <a:endParaRPr lang="en-US"/>
        </a:p>
      </dgm:t>
    </dgm:pt>
    <dgm:pt modelId="{4BD1A172-C03E-634E-A9BB-EA3302B23B27}" type="pres">
      <dgm:prSet presAssocID="{47D3C780-06E5-DC48-9825-39D473A259C1}" presName="composite" presStyleCnt="0"/>
      <dgm:spPr/>
    </dgm:pt>
    <dgm:pt modelId="{2D4BA931-D9E8-4046-A148-57C8E405CCA5}" type="pres">
      <dgm:prSet presAssocID="{47D3C780-06E5-DC48-9825-39D473A259C1}" presName="parTx" presStyleLbl="alignNode1" presStyleIdx="0" presStyleCnt="1">
        <dgm:presLayoutVars>
          <dgm:chMax val="0"/>
          <dgm:chPref val="0"/>
          <dgm:bulletEnabled val="1"/>
        </dgm:presLayoutVars>
      </dgm:prSet>
      <dgm:spPr/>
      <dgm:t>
        <a:bodyPr/>
        <a:lstStyle/>
        <a:p>
          <a:endParaRPr lang="en-US"/>
        </a:p>
      </dgm:t>
    </dgm:pt>
    <dgm:pt modelId="{B0CB2EAE-D366-7944-9F6D-532EBBE121AB}" type="pres">
      <dgm:prSet presAssocID="{47D3C780-06E5-DC48-9825-39D473A259C1}" presName="desTx" presStyleLbl="alignAccFollowNode1" presStyleIdx="0" presStyleCnt="1">
        <dgm:presLayoutVars>
          <dgm:bulletEnabled val="1"/>
        </dgm:presLayoutVars>
      </dgm:prSet>
      <dgm:spPr/>
      <dgm:t>
        <a:bodyPr/>
        <a:lstStyle/>
        <a:p>
          <a:endParaRPr lang="en-US"/>
        </a:p>
      </dgm:t>
    </dgm:pt>
  </dgm:ptLst>
  <dgm:cxnLst>
    <dgm:cxn modelId="{E3336A3F-A47A-E641-9D7D-E1C9BD5518BA}" type="presOf" srcId="{C1B8DD2A-93DF-7346-B549-EAEFEF4C64D3}" destId="{B0CB2EAE-D366-7944-9F6D-532EBBE121AB}" srcOrd="0" destOrd="1" presId="urn:microsoft.com/office/officeart/2005/8/layout/hList1"/>
    <dgm:cxn modelId="{7ABE8675-FEB1-3A45-B53D-1DFB4F9EAAC1}" type="presOf" srcId="{C40F3F8A-71EA-0E45-8353-9D0ED72EE26C}" destId="{AD3ADBED-86A9-4C44-AAB4-BF9D45E115B3}" srcOrd="0" destOrd="0" presId="urn:microsoft.com/office/officeart/2005/8/layout/hList1"/>
    <dgm:cxn modelId="{D9FDF721-67BB-ED4D-B215-FAE9088DDAE4}" srcId="{47D3C780-06E5-DC48-9825-39D473A259C1}" destId="{BAACF189-54E1-4847-A8BA-7588E78FF1B6}" srcOrd="3" destOrd="0" parTransId="{0F545513-9F57-A740-904F-74CC98EE1905}" sibTransId="{493B9619-9882-EF4C-965B-ECB936466EF7}"/>
    <dgm:cxn modelId="{A7A70F46-BA33-CF43-9B54-62295CBA0F8D}" type="presOf" srcId="{21F52ADE-11CB-6247-B5E0-EB20121963E0}" destId="{B0CB2EAE-D366-7944-9F6D-532EBBE121AB}" srcOrd="0" destOrd="2" presId="urn:microsoft.com/office/officeart/2005/8/layout/hList1"/>
    <dgm:cxn modelId="{362E72BF-B36F-A34C-B7B6-BAC7917F5701}" srcId="{47D3C780-06E5-DC48-9825-39D473A259C1}" destId="{4454BA25-D9C2-BC45-B24F-EE3F5339991B}" srcOrd="0" destOrd="0" parTransId="{04FAEC5D-27EC-AF4A-BB74-1F0F45B32C9E}" sibTransId="{3EFFB29C-3270-614E-8EE1-C78AA509FCA1}"/>
    <dgm:cxn modelId="{A0D4B422-37E3-3D40-B9A1-C5EB26B71AF7}" srcId="{47D3C780-06E5-DC48-9825-39D473A259C1}" destId="{21F52ADE-11CB-6247-B5E0-EB20121963E0}" srcOrd="2" destOrd="0" parTransId="{F9FEE153-0B57-7942-991E-600F49D1BFD3}" sibTransId="{61D67770-2B5A-1B40-B811-113F9D6C6C31}"/>
    <dgm:cxn modelId="{94578B43-2BC7-3949-B69E-C2CF3DECBBF2}" srcId="{47D3C780-06E5-DC48-9825-39D473A259C1}" destId="{C1B8DD2A-93DF-7346-B549-EAEFEF4C64D3}" srcOrd="1" destOrd="0" parTransId="{AB7240BD-A6DB-C448-A265-812E4E392C96}" sibTransId="{807EE74B-868F-7748-AB58-1AED7D0ABB36}"/>
    <dgm:cxn modelId="{D43E7692-0C4B-744A-9319-938C2A82C792}" type="presOf" srcId="{4454BA25-D9C2-BC45-B24F-EE3F5339991B}" destId="{B0CB2EAE-D366-7944-9F6D-532EBBE121AB}" srcOrd="0" destOrd="0" presId="urn:microsoft.com/office/officeart/2005/8/layout/hList1"/>
    <dgm:cxn modelId="{F0E8F40C-8F30-5B49-9A32-6F7AA39D7FF6}" srcId="{C40F3F8A-71EA-0E45-8353-9D0ED72EE26C}" destId="{47D3C780-06E5-DC48-9825-39D473A259C1}" srcOrd="0" destOrd="0" parTransId="{75E70A56-D3EE-4C44-918E-9A6A7FA7D55A}" sibTransId="{C7C448D0-BAD8-224E-9CCA-FEE5FD14C978}"/>
    <dgm:cxn modelId="{F7904F4D-CDAB-D942-AF7B-F646DDA48F98}" type="presOf" srcId="{BAACF189-54E1-4847-A8BA-7588E78FF1B6}" destId="{B0CB2EAE-D366-7944-9F6D-532EBBE121AB}" srcOrd="0" destOrd="3" presId="urn:microsoft.com/office/officeart/2005/8/layout/hList1"/>
    <dgm:cxn modelId="{403B5104-81BF-424F-B776-88E6397659B5}" type="presOf" srcId="{47D3C780-06E5-DC48-9825-39D473A259C1}" destId="{2D4BA931-D9E8-4046-A148-57C8E405CCA5}" srcOrd="0" destOrd="0" presId="urn:microsoft.com/office/officeart/2005/8/layout/hList1"/>
    <dgm:cxn modelId="{9EE091C9-3DBF-6C45-8DA0-2DA0746BC3B8}" type="presParOf" srcId="{AD3ADBED-86A9-4C44-AAB4-BF9D45E115B3}" destId="{4BD1A172-C03E-634E-A9BB-EA3302B23B27}" srcOrd="0" destOrd="0" presId="urn:microsoft.com/office/officeart/2005/8/layout/hList1"/>
    <dgm:cxn modelId="{F9763577-B512-3744-86FB-8FA969BEB7EF}" type="presParOf" srcId="{4BD1A172-C03E-634E-A9BB-EA3302B23B27}" destId="{2D4BA931-D9E8-4046-A148-57C8E405CCA5}" srcOrd="0" destOrd="0" presId="urn:microsoft.com/office/officeart/2005/8/layout/hList1"/>
    <dgm:cxn modelId="{B14F1824-D33C-A841-9B61-306320EC1E3B}" type="presParOf" srcId="{4BD1A172-C03E-634E-A9BB-EA3302B23B27}" destId="{B0CB2EAE-D366-7944-9F6D-532EBBE121AB}"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150DA2-9D60-1B4B-9F73-7918AEFEE152}"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0D2DC8A-4089-E64B-9350-E2A8569D8306}">
      <dgm:prSet phldrT="[Text]"/>
      <dgm:spPr/>
      <dgm:t>
        <a:bodyPr/>
        <a:lstStyle/>
        <a:p>
          <a:r>
            <a:rPr lang="en-US" dirty="0" smtClean="0"/>
            <a:t>Commonly supported EAP methods:</a:t>
          </a:r>
          <a:endParaRPr lang="en-US" dirty="0"/>
        </a:p>
      </dgm:t>
    </dgm:pt>
    <dgm:pt modelId="{3EF563A5-DB49-6E49-9B05-CACD95E35058}" cxnId="{7EBAB279-3FB7-334E-B573-6790E5FFEE2A}" type="parTrans">
      <dgm:prSet/>
      <dgm:spPr/>
      <dgm:t>
        <a:bodyPr/>
        <a:lstStyle/>
        <a:p>
          <a:endParaRPr lang="en-US"/>
        </a:p>
      </dgm:t>
    </dgm:pt>
    <dgm:pt modelId="{0EE13FB3-9D94-2947-9053-BD7A34153AE0}" cxnId="{7EBAB279-3FB7-334E-B573-6790E5FFEE2A}" type="sibTrans">
      <dgm:prSet/>
      <dgm:spPr/>
      <dgm:t>
        <a:bodyPr/>
        <a:lstStyle/>
        <a:p>
          <a:endParaRPr lang="en-US"/>
        </a:p>
      </dgm:t>
    </dgm:pt>
    <dgm:pt modelId="{82BAA4EF-88CF-7D4C-A7F3-BFF9A8884A73}">
      <dgm:prSet/>
      <dgm:spPr>
        <a:solidFill>
          <a:schemeClr val="bg1"/>
        </a:solidFill>
        <a:ln>
          <a:solidFill>
            <a:schemeClr val="accent1"/>
          </a:solidFill>
        </a:ln>
      </dgm:spPr>
      <dgm:t>
        <a:bodyPr/>
        <a:lstStyle/>
        <a:p>
          <a:r>
            <a:rPr lang="en-US" dirty="0" smtClean="0"/>
            <a:t>EAP Transport Layer Security</a:t>
          </a:r>
        </a:p>
      </dgm:t>
    </dgm:pt>
    <dgm:pt modelId="{F9FE76D2-2089-DE44-A9CA-32136A1C9DA8}" cxnId="{331F4E86-454E-F44B-9330-3DBDD30AE0A6}" type="parTrans">
      <dgm:prSet/>
      <dgm:spPr/>
      <dgm:t>
        <a:bodyPr/>
        <a:lstStyle/>
        <a:p>
          <a:endParaRPr lang="en-US"/>
        </a:p>
      </dgm:t>
    </dgm:pt>
    <dgm:pt modelId="{7558BB44-1730-B841-B07E-976A7D228980}" cxnId="{331F4E86-454E-F44B-9330-3DBDD30AE0A6}" type="sibTrans">
      <dgm:prSet/>
      <dgm:spPr/>
      <dgm:t>
        <a:bodyPr/>
        <a:lstStyle/>
        <a:p>
          <a:endParaRPr lang="en-US"/>
        </a:p>
      </dgm:t>
    </dgm:pt>
    <dgm:pt modelId="{AE3AA100-AB00-6343-B11F-476F0BCE7A26}">
      <dgm:prSet/>
      <dgm:spPr>
        <a:solidFill>
          <a:schemeClr val="bg1"/>
        </a:solidFill>
        <a:ln>
          <a:solidFill>
            <a:schemeClr val="accent1"/>
          </a:solidFill>
        </a:ln>
      </dgm:spPr>
      <dgm:t>
        <a:bodyPr/>
        <a:lstStyle/>
        <a:p>
          <a:r>
            <a:rPr lang="en-US" dirty="0" smtClean="0"/>
            <a:t>EAP Tunneled TLS</a:t>
          </a:r>
        </a:p>
      </dgm:t>
    </dgm:pt>
    <dgm:pt modelId="{A65FC463-24C7-7346-83E0-1D6E4223D617}" cxnId="{21529C82-16D5-B143-8549-8681172CFFE8}" type="parTrans">
      <dgm:prSet/>
      <dgm:spPr/>
      <dgm:t>
        <a:bodyPr/>
        <a:lstStyle/>
        <a:p>
          <a:endParaRPr lang="en-US"/>
        </a:p>
      </dgm:t>
    </dgm:pt>
    <dgm:pt modelId="{4EACCD22-4983-1742-B983-2EC8DA2FC04A}" cxnId="{21529C82-16D5-B143-8549-8681172CFFE8}" type="sibTrans">
      <dgm:prSet/>
      <dgm:spPr/>
      <dgm:t>
        <a:bodyPr/>
        <a:lstStyle/>
        <a:p>
          <a:endParaRPr lang="en-US"/>
        </a:p>
      </dgm:t>
    </dgm:pt>
    <dgm:pt modelId="{0176289F-296D-CA4B-83A9-351E9A869D42}">
      <dgm:prSet/>
      <dgm:spPr>
        <a:solidFill>
          <a:schemeClr val="bg1"/>
        </a:solidFill>
        <a:ln>
          <a:solidFill>
            <a:schemeClr val="accent1"/>
          </a:solidFill>
        </a:ln>
      </dgm:spPr>
      <dgm:t>
        <a:bodyPr/>
        <a:lstStyle/>
        <a:p>
          <a:r>
            <a:rPr lang="en-US" dirty="0" smtClean="0"/>
            <a:t>EAP Generalized Pre-Shared Key</a:t>
          </a:r>
        </a:p>
      </dgm:t>
    </dgm:pt>
    <dgm:pt modelId="{8BDD3710-AA2F-374E-B847-36BF6E71A376}" cxnId="{0083775C-7E3E-4E4C-BF61-911097093824}" type="parTrans">
      <dgm:prSet/>
      <dgm:spPr/>
      <dgm:t>
        <a:bodyPr/>
        <a:lstStyle/>
        <a:p>
          <a:endParaRPr lang="en-US"/>
        </a:p>
      </dgm:t>
    </dgm:pt>
    <dgm:pt modelId="{6470264C-63AC-064B-95D0-58699736F45D}" cxnId="{0083775C-7E3E-4E4C-BF61-911097093824}" type="sibTrans">
      <dgm:prSet/>
      <dgm:spPr/>
      <dgm:t>
        <a:bodyPr/>
        <a:lstStyle/>
        <a:p>
          <a:endParaRPr lang="en-US"/>
        </a:p>
      </dgm:t>
    </dgm:pt>
    <dgm:pt modelId="{EF444B66-3736-B94F-9F0A-93FCB3FB0F96}">
      <dgm:prSet/>
      <dgm:spPr>
        <a:solidFill>
          <a:schemeClr val="bg1"/>
        </a:solidFill>
        <a:ln>
          <a:solidFill>
            <a:schemeClr val="accent1"/>
          </a:solidFill>
        </a:ln>
      </dgm:spPr>
      <dgm:t>
        <a:bodyPr/>
        <a:lstStyle/>
        <a:p>
          <a:r>
            <a:rPr lang="en-US" dirty="0" smtClean="0"/>
            <a:t>EAP-IKEv2</a:t>
          </a:r>
          <a:endParaRPr lang="en-US" dirty="0"/>
        </a:p>
      </dgm:t>
    </dgm:pt>
    <dgm:pt modelId="{75B13BE3-68F6-4348-88F0-8B01C362A512}" cxnId="{9AA48409-C3A3-D642-B55D-7F4665470CA6}" type="parTrans">
      <dgm:prSet/>
      <dgm:spPr/>
      <dgm:t>
        <a:bodyPr/>
        <a:lstStyle/>
        <a:p>
          <a:endParaRPr lang="en-US"/>
        </a:p>
      </dgm:t>
    </dgm:pt>
    <dgm:pt modelId="{F177EC50-FAE4-634A-BEB0-935C697E0BEE}" cxnId="{9AA48409-C3A3-D642-B55D-7F4665470CA6}" type="sibTrans">
      <dgm:prSet/>
      <dgm:spPr/>
      <dgm:t>
        <a:bodyPr/>
        <a:lstStyle/>
        <a:p>
          <a:endParaRPr lang="en-US"/>
        </a:p>
      </dgm:t>
    </dgm:pt>
    <dgm:pt modelId="{6C9B18EF-DB03-4E4F-B8F6-54DEE9F0CE6E}" type="pres">
      <dgm:prSet presAssocID="{93150DA2-9D60-1B4B-9F73-7918AEFEE152}" presName="Name0" presStyleCnt="0">
        <dgm:presLayoutVars>
          <dgm:dir/>
          <dgm:animLvl val="lvl"/>
          <dgm:resizeHandles val="exact"/>
        </dgm:presLayoutVars>
      </dgm:prSet>
      <dgm:spPr/>
      <dgm:t>
        <a:bodyPr/>
        <a:lstStyle/>
        <a:p>
          <a:endParaRPr lang="en-US"/>
        </a:p>
      </dgm:t>
    </dgm:pt>
    <dgm:pt modelId="{C9C4DFB2-3265-394F-880D-9CCEE017F6EF}" type="pres">
      <dgm:prSet presAssocID="{B0D2DC8A-4089-E64B-9350-E2A8569D8306}" presName="composite" presStyleCnt="0"/>
      <dgm:spPr/>
    </dgm:pt>
    <dgm:pt modelId="{2DE11ED1-F707-BB40-85ED-BC5059B45CC3}" type="pres">
      <dgm:prSet presAssocID="{B0D2DC8A-4089-E64B-9350-E2A8569D8306}" presName="parTx" presStyleLbl="alignNode1" presStyleIdx="0" presStyleCnt="1">
        <dgm:presLayoutVars>
          <dgm:chMax val="0"/>
          <dgm:chPref val="0"/>
          <dgm:bulletEnabled val="1"/>
        </dgm:presLayoutVars>
      </dgm:prSet>
      <dgm:spPr/>
      <dgm:t>
        <a:bodyPr/>
        <a:lstStyle/>
        <a:p>
          <a:endParaRPr lang="en-US"/>
        </a:p>
      </dgm:t>
    </dgm:pt>
    <dgm:pt modelId="{5310771D-D79A-C94A-8C48-CFB90208ABE3}" type="pres">
      <dgm:prSet presAssocID="{B0D2DC8A-4089-E64B-9350-E2A8569D8306}" presName="desTx" presStyleLbl="alignAccFollowNode1" presStyleIdx="0" presStyleCnt="1">
        <dgm:presLayoutVars>
          <dgm:bulletEnabled val="1"/>
        </dgm:presLayoutVars>
      </dgm:prSet>
      <dgm:spPr/>
      <dgm:t>
        <a:bodyPr/>
        <a:lstStyle/>
        <a:p>
          <a:endParaRPr lang="en-US"/>
        </a:p>
      </dgm:t>
    </dgm:pt>
  </dgm:ptLst>
  <dgm:cxnLst>
    <dgm:cxn modelId="{331F4E86-454E-F44B-9330-3DBDD30AE0A6}" srcId="{B0D2DC8A-4089-E64B-9350-E2A8569D8306}" destId="{82BAA4EF-88CF-7D4C-A7F3-BFF9A8884A73}" srcOrd="0" destOrd="0" parTransId="{F9FE76D2-2089-DE44-A9CA-32136A1C9DA8}" sibTransId="{7558BB44-1730-B841-B07E-976A7D228980}"/>
    <dgm:cxn modelId="{D160F86D-F43D-1E45-B790-26EE97F495E1}" type="presOf" srcId="{82BAA4EF-88CF-7D4C-A7F3-BFF9A8884A73}" destId="{5310771D-D79A-C94A-8C48-CFB90208ABE3}" srcOrd="0" destOrd="0" presId="urn:microsoft.com/office/officeart/2005/8/layout/hList1"/>
    <dgm:cxn modelId="{0AB70183-89CA-8B42-A4BB-EB6E2EEE0C35}" type="presOf" srcId="{0176289F-296D-CA4B-83A9-351E9A869D42}" destId="{5310771D-D79A-C94A-8C48-CFB90208ABE3}" srcOrd="0" destOrd="2" presId="urn:microsoft.com/office/officeart/2005/8/layout/hList1"/>
    <dgm:cxn modelId="{7EBAB279-3FB7-334E-B573-6790E5FFEE2A}" srcId="{93150DA2-9D60-1B4B-9F73-7918AEFEE152}" destId="{B0D2DC8A-4089-E64B-9350-E2A8569D8306}" srcOrd="0" destOrd="0" parTransId="{3EF563A5-DB49-6E49-9B05-CACD95E35058}" sibTransId="{0EE13FB3-9D94-2947-9053-BD7A34153AE0}"/>
    <dgm:cxn modelId="{413AA70B-1731-2C4F-9057-7A76C76A289F}" type="presOf" srcId="{AE3AA100-AB00-6343-B11F-476F0BCE7A26}" destId="{5310771D-D79A-C94A-8C48-CFB90208ABE3}" srcOrd="0" destOrd="1" presId="urn:microsoft.com/office/officeart/2005/8/layout/hList1"/>
    <dgm:cxn modelId="{4B58D7B8-AC5C-0B46-BCC2-E73DD4292F82}" type="presOf" srcId="{93150DA2-9D60-1B4B-9F73-7918AEFEE152}" destId="{6C9B18EF-DB03-4E4F-B8F6-54DEE9F0CE6E}" srcOrd="0" destOrd="0" presId="urn:microsoft.com/office/officeart/2005/8/layout/hList1"/>
    <dgm:cxn modelId="{9AA48409-C3A3-D642-B55D-7F4665470CA6}" srcId="{B0D2DC8A-4089-E64B-9350-E2A8569D8306}" destId="{EF444B66-3736-B94F-9F0A-93FCB3FB0F96}" srcOrd="3" destOrd="0" parTransId="{75B13BE3-68F6-4348-88F0-8B01C362A512}" sibTransId="{F177EC50-FAE4-634A-BEB0-935C697E0BEE}"/>
    <dgm:cxn modelId="{0083775C-7E3E-4E4C-BF61-911097093824}" srcId="{B0D2DC8A-4089-E64B-9350-E2A8569D8306}" destId="{0176289F-296D-CA4B-83A9-351E9A869D42}" srcOrd="2" destOrd="0" parTransId="{8BDD3710-AA2F-374E-B847-36BF6E71A376}" sibTransId="{6470264C-63AC-064B-95D0-58699736F45D}"/>
    <dgm:cxn modelId="{21529C82-16D5-B143-8549-8681172CFFE8}" srcId="{B0D2DC8A-4089-E64B-9350-E2A8569D8306}" destId="{AE3AA100-AB00-6343-B11F-476F0BCE7A26}" srcOrd="1" destOrd="0" parTransId="{A65FC463-24C7-7346-83E0-1D6E4223D617}" sibTransId="{4EACCD22-4983-1742-B983-2EC8DA2FC04A}"/>
    <dgm:cxn modelId="{D5052126-12F9-0E43-BA99-AE61AC0972CE}" type="presOf" srcId="{B0D2DC8A-4089-E64B-9350-E2A8569D8306}" destId="{2DE11ED1-F707-BB40-85ED-BC5059B45CC3}" srcOrd="0" destOrd="0" presId="urn:microsoft.com/office/officeart/2005/8/layout/hList1"/>
    <dgm:cxn modelId="{7882D61E-6932-F244-AFC8-44D24B48C53F}" type="presOf" srcId="{EF444B66-3736-B94F-9F0A-93FCB3FB0F96}" destId="{5310771D-D79A-C94A-8C48-CFB90208ABE3}" srcOrd="0" destOrd="3" presId="urn:microsoft.com/office/officeart/2005/8/layout/hList1"/>
    <dgm:cxn modelId="{0E01D1A2-A5A8-3A4B-AD6D-8DC76EA8DFC2}" type="presParOf" srcId="{6C9B18EF-DB03-4E4F-B8F6-54DEE9F0CE6E}" destId="{C9C4DFB2-3265-394F-880D-9CCEE017F6EF}" srcOrd="0" destOrd="0" presId="urn:microsoft.com/office/officeart/2005/8/layout/hList1"/>
    <dgm:cxn modelId="{4E4CF318-82AB-5E41-8928-0A91FA403FCD}" type="presParOf" srcId="{C9C4DFB2-3265-394F-880D-9CCEE017F6EF}" destId="{2DE11ED1-F707-BB40-85ED-BC5059B45CC3}" srcOrd="0" destOrd="0" presId="urn:microsoft.com/office/officeart/2005/8/layout/hList1"/>
    <dgm:cxn modelId="{C5E601CA-050E-AF48-87B6-15999E2B9894}" type="presParOf" srcId="{C9C4DFB2-3265-394F-880D-9CCEE017F6EF}" destId="{5310771D-D79A-C94A-8C48-CFB90208ABE3}" srcOrd="1" destOrd="0" presId="urn:microsoft.com/office/officeart/2005/8/layout/hList1"/>
  </dgm:cxnLst>
  <dgm:bg>
    <a:noFill/>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2A1513-9783-7949-A2D8-8F3CC7DB7995}"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740564DB-1C5B-604B-A991-7161B97E3326}">
      <dgm:prSet/>
      <dgm:spPr/>
      <dgm:t>
        <a:bodyPr/>
        <a:lstStyle/>
        <a:p>
          <a:pPr rtl="0"/>
          <a:r>
            <a:rPr lang="en-US" dirty="0" smtClean="0"/>
            <a:t>Cloud provider (CP)</a:t>
          </a:r>
          <a:endParaRPr lang="en-US" dirty="0"/>
        </a:p>
      </dgm:t>
    </dgm:pt>
    <dgm:pt modelId="{0D7B9721-D20F-F548-8149-709B5E3552D6}" cxnId="{4877E546-6965-544D-8156-EC90530B2C69}" type="parTrans">
      <dgm:prSet/>
      <dgm:spPr/>
      <dgm:t>
        <a:bodyPr/>
        <a:lstStyle/>
        <a:p>
          <a:endParaRPr lang="en-US"/>
        </a:p>
      </dgm:t>
    </dgm:pt>
    <dgm:pt modelId="{DE3BF5FF-E4F5-A84E-8F87-1912A7CAF37E}" cxnId="{4877E546-6965-544D-8156-EC90530B2C69}" type="sibTrans">
      <dgm:prSet/>
      <dgm:spPr/>
      <dgm:t>
        <a:bodyPr/>
        <a:lstStyle/>
        <a:p>
          <a:endParaRPr lang="en-US"/>
        </a:p>
      </dgm:t>
    </dgm:pt>
    <dgm:pt modelId="{4C81A88B-F228-C34E-BFF7-144A8DB92012}">
      <dgm:prSet/>
      <dgm:spPr/>
      <dgm:t>
        <a:bodyPr/>
        <a:lstStyle/>
        <a:p>
          <a:pPr rtl="0"/>
          <a:r>
            <a:rPr lang="en-US" dirty="0" smtClean="0"/>
            <a:t>Can provide one or more of the cloud services to meet IT and business requirements of cloud consumers</a:t>
          </a:r>
          <a:endParaRPr lang="en-US" dirty="0"/>
        </a:p>
      </dgm:t>
    </dgm:pt>
    <dgm:pt modelId="{CA03C7E0-CE02-B440-A476-31DC4175BB0C}" cxnId="{A842AB42-8F3E-F14B-A22F-06CD9261F525}" type="parTrans">
      <dgm:prSet/>
      <dgm:spPr/>
      <dgm:t>
        <a:bodyPr/>
        <a:lstStyle/>
        <a:p>
          <a:endParaRPr lang="en-US"/>
        </a:p>
      </dgm:t>
    </dgm:pt>
    <dgm:pt modelId="{30FCC859-AECE-DF41-A643-CF2AE4A9C616}" cxnId="{A842AB42-8F3E-F14B-A22F-06CD9261F525}" type="sibTrans">
      <dgm:prSet/>
      <dgm:spPr/>
      <dgm:t>
        <a:bodyPr/>
        <a:lstStyle/>
        <a:p>
          <a:endParaRPr lang="en-US"/>
        </a:p>
      </dgm:t>
    </dgm:pt>
    <dgm:pt modelId="{6EB95FB2-A377-B148-ABB1-12FD90D0B36F}">
      <dgm:prSet/>
      <dgm:spPr/>
      <dgm:t>
        <a:bodyPr/>
        <a:lstStyle/>
        <a:p>
          <a:pPr rtl="0"/>
          <a:r>
            <a:rPr lang="en-US" dirty="0" smtClean="0"/>
            <a:t>For each of the three service models (</a:t>
          </a:r>
          <a:r>
            <a:rPr lang="en-US" dirty="0" err="1" smtClean="0"/>
            <a:t>SaaS</a:t>
          </a:r>
          <a:r>
            <a:rPr lang="en-US" dirty="0" smtClean="0"/>
            <a:t>, </a:t>
          </a:r>
          <a:r>
            <a:rPr lang="en-US" dirty="0" err="1" smtClean="0"/>
            <a:t>PaaS</a:t>
          </a:r>
          <a:r>
            <a:rPr lang="en-US" dirty="0" smtClean="0"/>
            <a:t>, </a:t>
          </a:r>
          <a:r>
            <a:rPr lang="en-US" dirty="0" err="1" smtClean="0"/>
            <a:t>IaaS</a:t>
          </a:r>
          <a:r>
            <a:rPr lang="en-US" dirty="0" smtClean="0"/>
            <a:t>), the CP provides the storage and processing facilities needed to support that service model, together with a cloud interface for cloud service consumers</a:t>
          </a:r>
          <a:endParaRPr lang="en-US" dirty="0"/>
        </a:p>
      </dgm:t>
    </dgm:pt>
    <dgm:pt modelId="{8BCAC0D6-8BDA-EA4E-95F0-A4A4AAA6FB66}" cxnId="{6F98310E-9791-9D45-9268-83E5BD5BB840}" type="parTrans">
      <dgm:prSet/>
      <dgm:spPr/>
      <dgm:t>
        <a:bodyPr/>
        <a:lstStyle/>
        <a:p>
          <a:endParaRPr lang="en-US"/>
        </a:p>
      </dgm:t>
    </dgm:pt>
    <dgm:pt modelId="{103EF801-43DA-6F45-BC8E-21EE29231C1D}" cxnId="{6F98310E-9791-9D45-9268-83E5BD5BB840}" type="sibTrans">
      <dgm:prSet/>
      <dgm:spPr/>
      <dgm:t>
        <a:bodyPr/>
        <a:lstStyle/>
        <a:p>
          <a:endParaRPr lang="en-US"/>
        </a:p>
      </dgm:t>
    </dgm:pt>
    <dgm:pt modelId="{5BCD4E01-8D91-6F42-8DAB-4454D35680C2}">
      <dgm:prSet/>
      <dgm:spPr/>
      <dgm:t>
        <a:bodyPr/>
        <a:lstStyle/>
        <a:p>
          <a:pPr rtl="0"/>
          <a:r>
            <a:rPr lang="en-US" dirty="0" smtClean="0"/>
            <a:t>For </a:t>
          </a:r>
          <a:r>
            <a:rPr lang="en-US" dirty="0" err="1" smtClean="0"/>
            <a:t>SaaS</a:t>
          </a:r>
          <a:r>
            <a:rPr lang="en-US" dirty="0" smtClean="0"/>
            <a:t>, the CP deploys, configures, maintains, and updates the operation of the software applications on a cloud infrastructure so that the services are provisioned at the expected service levels to cloud consumers</a:t>
          </a:r>
          <a:endParaRPr lang="en-US" dirty="0"/>
        </a:p>
      </dgm:t>
    </dgm:pt>
    <dgm:pt modelId="{97380E5A-036B-3E4B-894B-C8B1E9642A87}" cxnId="{5B3FF5EB-13DE-894F-913F-FEAC013C9AC3}" type="parTrans">
      <dgm:prSet/>
      <dgm:spPr/>
      <dgm:t>
        <a:bodyPr/>
        <a:lstStyle/>
        <a:p>
          <a:endParaRPr lang="en-US"/>
        </a:p>
      </dgm:t>
    </dgm:pt>
    <dgm:pt modelId="{DCC44C70-18BF-B24C-9287-9266B3CE15FF}" cxnId="{5B3FF5EB-13DE-894F-913F-FEAC013C9AC3}" type="sibTrans">
      <dgm:prSet/>
      <dgm:spPr/>
      <dgm:t>
        <a:bodyPr/>
        <a:lstStyle/>
        <a:p>
          <a:endParaRPr lang="en-US"/>
        </a:p>
      </dgm:t>
    </dgm:pt>
    <dgm:pt modelId="{741C0A1B-DF76-B04A-BD9F-5B6911AFF0A5}">
      <dgm:prSet/>
      <dgm:spPr/>
      <dgm:t>
        <a:bodyPr/>
        <a:lstStyle/>
        <a:p>
          <a:pPr rtl="0"/>
          <a:r>
            <a:rPr lang="en-US" dirty="0" smtClean="0"/>
            <a:t>For </a:t>
          </a:r>
          <a:r>
            <a:rPr lang="en-US" dirty="0" err="1" smtClean="0"/>
            <a:t>PaaS</a:t>
          </a:r>
          <a:r>
            <a:rPr lang="en-US" dirty="0" smtClean="0"/>
            <a:t>, the CP manages the computing infrastructure for the platform and runs the cloud software that provides the components of the platform, such as runtime software execution stack, databases, and other middleware components</a:t>
          </a:r>
          <a:endParaRPr lang="en-US" dirty="0"/>
        </a:p>
      </dgm:t>
    </dgm:pt>
    <dgm:pt modelId="{A4AE3E9A-6956-7042-A2B7-3086E4C0F1BF}" cxnId="{8BBA3C90-7B69-6240-A7BE-2A43F984582C}" type="parTrans">
      <dgm:prSet/>
      <dgm:spPr/>
      <dgm:t>
        <a:bodyPr/>
        <a:lstStyle/>
        <a:p>
          <a:endParaRPr lang="en-US"/>
        </a:p>
      </dgm:t>
    </dgm:pt>
    <dgm:pt modelId="{04BB1A3D-181F-2B4C-8FE1-9B8342A23CA3}" cxnId="{8BBA3C90-7B69-6240-A7BE-2A43F984582C}" type="sibTrans">
      <dgm:prSet/>
      <dgm:spPr/>
      <dgm:t>
        <a:bodyPr/>
        <a:lstStyle/>
        <a:p>
          <a:endParaRPr lang="en-US"/>
        </a:p>
      </dgm:t>
    </dgm:pt>
    <dgm:pt modelId="{233AFC33-465F-6B4F-82D6-C72A4B6B218F}">
      <dgm:prSet/>
      <dgm:spPr/>
      <dgm:t>
        <a:bodyPr/>
        <a:lstStyle/>
        <a:p>
          <a:pPr rtl="0"/>
          <a:r>
            <a:rPr lang="en-US" dirty="0" smtClean="0"/>
            <a:t>For </a:t>
          </a:r>
          <a:r>
            <a:rPr lang="en-US" dirty="0" err="1" smtClean="0"/>
            <a:t>IaaS</a:t>
          </a:r>
          <a:r>
            <a:rPr lang="en-US" dirty="0" smtClean="0"/>
            <a:t>, the CP acquires the physical computing resources underlying the service, including the servers, networks, storage, and hosting infrastructure</a:t>
          </a:r>
          <a:endParaRPr lang="en-US" dirty="0"/>
        </a:p>
      </dgm:t>
    </dgm:pt>
    <dgm:pt modelId="{4A9CFDEB-98CE-9F4D-A454-ED7B0284D7DA}" cxnId="{B6C2B199-EBE9-8F4D-84A4-77BB40352FF2}" type="parTrans">
      <dgm:prSet/>
      <dgm:spPr/>
      <dgm:t>
        <a:bodyPr/>
        <a:lstStyle/>
        <a:p>
          <a:endParaRPr lang="en-US"/>
        </a:p>
      </dgm:t>
    </dgm:pt>
    <dgm:pt modelId="{07DFA88C-907B-DE4C-9A98-FFA0189D8257}" cxnId="{B6C2B199-EBE9-8F4D-84A4-77BB40352FF2}" type="sibTrans">
      <dgm:prSet/>
      <dgm:spPr/>
      <dgm:t>
        <a:bodyPr/>
        <a:lstStyle/>
        <a:p>
          <a:endParaRPr lang="en-US"/>
        </a:p>
      </dgm:t>
    </dgm:pt>
    <dgm:pt modelId="{EF83F320-0944-3346-A23D-6AB5B01A35E5}" type="pres">
      <dgm:prSet presAssocID="{DB2A1513-9783-7949-A2D8-8F3CC7DB7995}" presName="hierChild1" presStyleCnt="0">
        <dgm:presLayoutVars>
          <dgm:chPref val="1"/>
          <dgm:dir/>
          <dgm:animOne val="branch"/>
          <dgm:animLvl val="lvl"/>
          <dgm:resizeHandles/>
        </dgm:presLayoutVars>
      </dgm:prSet>
      <dgm:spPr/>
    </dgm:pt>
    <dgm:pt modelId="{7C1699C5-E37F-A94B-AE9E-A203280F3A9D}" type="pres">
      <dgm:prSet presAssocID="{740564DB-1C5B-604B-A991-7161B97E3326}" presName="hierRoot1" presStyleCnt="0"/>
      <dgm:spPr/>
    </dgm:pt>
    <dgm:pt modelId="{8EECE2AE-DA9A-314F-85D4-DDDEA78EBFC6}" type="pres">
      <dgm:prSet presAssocID="{740564DB-1C5B-604B-A991-7161B97E3326}" presName="composite" presStyleCnt="0"/>
      <dgm:spPr/>
    </dgm:pt>
    <dgm:pt modelId="{9529414B-210F-3D48-A39E-BB9736EE0D0C}" type="pres">
      <dgm:prSet presAssocID="{740564DB-1C5B-604B-A991-7161B97E3326}" presName="background" presStyleLbl="node0" presStyleIdx="0" presStyleCnt="1"/>
      <dgm:spPr/>
    </dgm:pt>
    <dgm:pt modelId="{8AC11CB6-D75C-684B-A8D9-E89149CE522F}" type="pres">
      <dgm:prSet presAssocID="{740564DB-1C5B-604B-A991-7161B97E3326}" presName="text" presStyleLbl="fgAcc0" presStyleIdx="0" presStyleCnt="1">
        <dgm:presLayoutVars>
          <dgm:chPref val="3"/>
        </dgm:presLayoutVars>
      </dgm:prSet>
      <dgm:spPr/>
    </dgm:pt>
    <dgm:pt modelId="{CA0860F5-DA30-594E-BA61-3ED00D5D3555}" type="pres">
      <dgm:prSet presAssocID="{740564DB-1C5B-604B-A991-7161B97E3326}" presName="hierChild2" presStyleCnt="0"/>
      <dgm:spPr/>
    </dgm:pt>
    <dgm:pt modelId="{A6A8EAAA-4161-2B45-81B1-0408330C19A2}" type="pres">
      <dgm:prSet presAssocID="{CA03C7E0-CE02-B440-A476-31DC4175BB0C}" presName="Name10" presStyleLbl="parChTrans1D2" presStyleIdx="0" presStyleCnt="2"/>
      <dgm:spPr/>
    </dgm:pt>
    <dgm:pt modelId="{840541D2-585F-3746-BF34-E5CC9FFC5DBF}" type="pres">
      <dgm:prSet presAssocID="{4C81A88B-F228-C34E-BFF7-144A8DB92012}" presName="hierRoot2" presStyleCnt="0"/>
      <dgm:spPr/>
    </dgm:pt>
    <dgm:pt modelId="{D907D8EC-AA11-5641-A1CB-6E7B58A72E91}" type="pres">
      <dgm:prSet presAssocID="{4C81A88B-F228-C34E-BFF7-144A8DB92012}" presName="composite2" presStyleCnt="0"/>
      <dgm:spPr/>
    </dgm:pt>
    <dgm:pt modelId="{9CCBC439-3EA6-1340-8CF2-1FF202293721}" type="pres">
      <dgm:prSet presAssocID="{4C81A88B-F228-C34E-BFF7-144A8DB92012}" presName="background2" presStyleLbl="node2" presStyleIdx="0" presStyleCnt="2"/>
      <dgm:spPr/>
    </dgm:pt>
    <dgm:pt modelId="{1792E155-AE01-E44F-A1C7-00397CB881E3}" type="pres">
      <dgm:prSet presAssocID="{4C81A88B-F228-C34E-BFF7-144A8DB92012}" presName="text2" presStyleLbl="fgAcc2" presStyleIdx="0" presStyleCnt="2">
        <dgm:presLayoutVars>
          <dgm:chPref val="3"/>
        </dgm:presLayoutVars>
      </dgm:prSet>
      <dgm:spPr/>
    </dgm:pt>
    <dgm:pt modelId="{75471BD8-5F17-0D4A-80A9-E80092D18BCD}" type="pres">
      <dgm:prSet presAssocID="{4C81A88B-F228-C34E-BFF7-144A8DB92012}" presName="hierChild3" presStyleCnt="0"/>
      <dgm:spPr/>
    </dgm:pt>
    <dgm:pt modelId="{99B0971F-30CB-CC48-8F89-D4BC152E5F63}" type="pres">
      <dgm:prSet presAssocID="{8BCAC0D6-8BDA-EA4E-95F0-A4A4AAA6FB66}" presName="Name10" presStyleLbl="parChTrans1D2" presStyleIdx="1" presStyleCnt="2"/>
      <dgm:spPr/>
    </dgm:pt>
    <dgm:pt modelId="{CF5F2850-8A3C-4242-AF91-BCD799622BC7}" type="pres">
      <dgm:prSet presAssocID="{6EB95FB2-A377-B148-ABB1-12FD90D0B36F}" presName="hierRoot2" presStyleCnt="0"/>
      <dgm:spPr/>
    </dgm:pt>
    <dgm:pt modelId="{81A2F160-AB68-3146-8811-9DE1C3CC4B88}" type="pres">
      <dgm:prSet presAssocID="{6EB95FB2-A377-B148-ABB1-12FD90D0B36F}" presName="composite2" presStyleCnt="0"/>
      <dgm:spPr/>
    </dgm:pt>
    <dgm:pt modelId="{0B7268E4-A92E-6840-9021-832A441F2FFD}" type="pres">
      <dgm:prSet presAssocID="{6EB95FB2-A377-B148-ABB1-12FD90D0B36F}" presName="background2" presStyleLbl="node2" presStyleIdx="1" presStyleCnt="2"/>
      <dgm:spPr/>
    </dgm:pt>
    <dgm:pt modelId="{AFA77B9D-BBA4-4D4C-8802-E230B9C14B71}" type="pres">
      <dgm:prSet presAssocID="{6EB95FB2-A377-B148-ABB1-12FD90D0B36F}" presName="text2" presStyleLbl="fgAcc2" presStyleIdx="1" presStyleCnt="2">
        <dgm:presLayoutVars>
          <dgm:chPref val="3"/>
        </dgm:presLayoutVars>
      </dgm:prSet>
      <dgm:spPr/>
    </dgm:pt>
    <dgm:pt modelId="{D9404738-BD83-5E44-A1C3-011981578E41}" type="pres">
      <dgm:prSet presAssocID="{6EB95FB2-A377-B148-ABB1-12FD90D0B36F}" presName="hierChild3" presStyleCnt="0"/>
      <dgm:spPr/>
    </dgm:pt>
    <dgm:pt modelId="{66F50E73-42E6-B745-8DAA-D2E3734E3DB3}" type="pres">
      <dgm:prSet presAssocID="{97380E5A-036B-3E4B-894B-C8B1E9642A87}" presName="Name17" presStyleLbl="parChTrans1D3" presStyleIdx="0" presStyleCnt="3"/>
      <dgm:spPr/>
    </dgm:pt>
    <dgm:pt modelId="{113BFDF2-D5D6-4645-980C-C59FC02F5550}" type="pres">
      <dgm:prSet presAssocID="{5BCD4E01-8D91-6F42-8DAB-4454D35680C2}" presName="hierRoot3" presStyleCnt="0"/>
      <dgm:spPr/>
    </dgm:pt>
    <dgm:pt modelId="{190C9838-2712-AB48-B1CB-3331F78A2854}" type="pres">
      <dgm:prSet presAssocID="{5BCD4E01-8D91-6F42-8DAB-4454D35680C2}" presName="composite3" presStyleCnt="0"/>
      <dgm:spPr/>
    </dgm:pt>
    <dgm:pt modelId="{E6281B85-34DA-B141-A8FC-98CF9BE689B9}" type="pres">
      <dgm:prSet presAssocID="{5BCD4E01-8D91-6F42-8DAB-4454D35680C2}" presName="background3" presStyleLbl="node3" presStyleIdx="0" presStyleCnt="3"/>
      <dgm:spPr/>
    </dgm:pt>
    <dgm:pt modelId="{DFA61363-E25C-BD49-85BC-06AA50375E5D}" type="pres">
      <dgm:prSet presAssocID="{5BCD4E01-8D91-6F42-8DAB-4454D35680C2}" presName="text3" presStyleLbl="fgAcc3" presStyleIdx="0" presStyleCnt="3">
        <dgm:presLayoutVars>
          <dgm:chPref val="3"/>
        </dgm:presLayoutVars>
      </dgm:prSet>
      <dgm:spPr/>
    </dgm:pt>
    <dgm:pt modelId="{EBC660D7-CF10-704A-A935-1F7449FB2FF3}" type="pres">
      <dgm:prSet presAssocID="{5BCD4E01-8D91-6F42-8DAB-4454D35680C2}" presName="hierChild4" presStyleCnt="0"/>
      <dgm:spPr/>
    </dgm:pt>
    <dgm:pt modelId="{25309999-2BF9-544B-9A05-922139DA4CA4}" type="pres">
      <dgm:prSet presAssocID="{A4AE3E9A-6956-7042-A2B7-3086E4C0F1BF}" presName="Name17" presStyleLbl="parChTrans1D3" presStyleIdx="1" presStyleCnt="3"/>
      <dgm:spPr/>
    </dgm:pt>
    <dgm:pt modelId="{DCDFBF5D-55EB-8A44-8536-1F6871CB7BAE}" type="pres">
      <dgm:prSet presAssocID="{741C0A1B-DF76-B04A-BD9F-5B6911AFF0A5}" presName="hierRoot3" presStyleCnt="0"/>
      <dgm:spPr/>
    </dgm:pt>
    <dgm:pt modelId="{4A8C4013-7757-F34D-A415-42B0DEEAF761}" type="pres">
      <dgm:prSet presAssocID="{741C0A1B-DF76-B04A-BD9F-5B6911AFF0A5}" presName="composite3" presStyleCnt="0"/>
      <dgm:spPr/>
    </dgm:pt>
    <dgm:pt modelId="{5A03F4AF-861B-154A-B8C7-7CCE384826B1}" type="pres">
      <dgm:prSet presAssocID="{741C0A1B-DF76-B04A-BD9F-5B6911AFF0A5}" presName="background3" presStyleLbl="node3" presStyleIdx="1" presStyleCnt="3"/>
      <dgm:spPr/>
    </dgm:pt>
    <dgm:pt modelId="{F69E9B7F-3E59-2A42-A6C7-4117D99CC901}" type="pres">
      <dgm:prSet presAssocID="{741C0A1B-DF76-B04A-BD9F-5B6911AFF0A5}" presName="text3" presStyleLbl="fgAcc3" presStyleIdx="1" presStyleCnt="3">
        <dgm:presLayoutVars>
          <dgm:chPref val="3"/>
        </dgm:presLayoutVars>
      </dgm:prSet>
      <dgm:spPr/>
    </dgm:pt>
    <dgm:pt modelId="{5E35DCE1-0213-E54B-9353-85B2849C93EC}" type="pres">
      <dgm:prSet presAssocID="{741C0A1B-DF76-B04A-BD9F-5B6911AFF0A5}" presName="hierChild4" presStyleCnt="0"/>
      <dgm:spPr/>
    </dgm:pt>
    <dgm:pt modelId="{F98A81BC-C696-994B-8504-6E480BA86B80}" type="pres">
      <dgm:prSet presAssocID="{4A9CFDEB-98CE-9F4D-A454-ED7B0284D7DA}" presName="Name17" presStyleLbl="parChTrans1D3" presStyleIdx="2" presStyleCnt="3"/>
      <dgm:spPr/>
    </dgm:pt>
    <dgm:pt modelId="{DD808812-1578-3545-8237-BB513763D97A}" type="pres">
      <dgm:prSet presAssocID="{233AFC33-465F-6B4F-82D6-C72A4B6B218F}" presName="hierRoot3" presStyleCnt="0"/>
      <dgm:spPr/>
    </dgm:pt>
    <dgm:pt modelId="{C45D732D-5ED2-E840-BC2F-9AFBFCC6ECD8}" type="pres">
      <dgm:prSet presAssocID="{233AFC33-465F-6B4F-82D6-C72A4B6B218F}" presName="composite3" presStyleCnt="0"/>
      <dgm:spPr/>
    </dgm:pt>
    <dgm:pt modelId="{263B448D-78CB-1048-B61F-AD2055F61647}" type="pres">
      <dgm:prSet presAssocID="{233AFC33-465F-6B4F-82D6-C72A4B6B218F}" presName="background3" presStyleLbl="node3" presStyleIdx="2" presStyleCnt="3"/>
      <dgm:spPr/>
    </dgm:pt>
    <dgm:pt modelId="{A5B987B1-02A0-8049-B644-9E95CEE16EE4}" type="pres">
      <dgm:prSet presAssocID="{233AFC33-465F-6B4F-82D6-C72A4B6B218F}" presName="text3" presStyleLbl="fgAcc3" presStyleIdx="2" presStyleCnt="3">
        <dgm:presLayoutVars>
          <dgm:chPref val="3"/>
        </dgm:presLayoutVars>
      </dgm:prSet>
      <dgm:spPr/>
    </dgm:pt>
    <dgm:pt modelId="{37DCFEF6-3F4C-624F-8CA8-4D0ABCA73C46}" type="pres">
      <dgm:prSet presAssocID="{233AFC33-465F-6B4F-82D6-C72A4B6B218F}" presName="hierChild4" presStyleCnt="0"/>
      <dgm:spPr/>
    </dgm:pt>
  </dgm:ptLst>
  <dgm:cxnLst>
    <dgm:cxn modelId="{8BBA3C90-7B69-6240-A7BE-2A43F984582C}" srcId="{6EB95FB2-A377-B148-ABB1-12FD90D0B36F}" destId="{741C0A1B-DF76-B04A-BD9F-5B6911AFF0A5}" srcOrd="1" destOrd="0" parTransId="{A4AE3E9A-6956-7042-A2B7-3086E4C0F1BF}" sibTransId="{04BB1A3D-181F-2B4C-8FE1-9B8342A23CA3}"/>
    <dgm:cxn modelId="{6F98310E-9791-9D45-9268-83E5BD5BB840}" srcId="{740564DB-1C5B-604B-A991-7161B97E3326}" destId="{6EB95FB2-A377-B148-ABB1-12FD90D0B36F}" srcOrd="1" destOrd="0" parTransId="{8BCAC0D6-8BDA-EA4E-95F0-A4A4AAA6FB66}" sibTransId="{103EF801-43DA-6F45-BC8E-21EE29231C1D}"/>
    <dgm:cxn modelId="{EEDBA2DF-AE9E-1642-B4B4-3AFE7DBA198D}" type="presOf" srcId="{233AFC33-465F-6B4F-82D6-C72A4B6B218F}" destId="{A5B987B1-02A0-8049-B644-9E95CEE16EE4}" srcOrd="0" destOrd="0" presId="urn:microsoft.com/office/officeart/2005/8/layout/hierarchy1"/>
    <dgm:cxn modelId="{A842AB42-8F3E-F14B-A22F-06CD9261F525}" srcId="{740564DB-1C5B-604B-A991-7161B97E3326}" destId="{4C81A88B-F228-C34E-BFF7-144A8DB92012}" srcOrd="0" destOrd="0" parTransId="{CA03C7E0-CE02-B440-A476-31DC4175BB0C}" sibTransId="{30FCC859-AECE-DF41-A643-CF2AE4A9C616}"/>
    <dgm:cxn modelId="{F14E33CC-C1D4-E44C-B257-DD49CA90417B}" type="presOf" srcId="{A4AE3E9A-6956-7042-A2B7-3086E4C0F1BF}" destId="{25309999-2BF9-544B-9A05-922139DA4CA4}" srcOrd="0" destOrd="0" presId="urn:microsoft.com/office/officeart/2005/8/layout/hierarchy1"/>
    <dgm:cxn modelId="{4F386805-F3EB-0C43-8CE3-76F5129FF7CB}" type="presOf" srcId="{5BCD4E01-8D91-6F42-8DAB-4454D35680C2}" destId="{DFA61363-E25C-BD49-85BC-06AA50375E5D}" srcOrd="0" destOrd="0" presId="urn:microsoft.com/office/officeart/2005/8/layout/hierarchy1"/>
    <dgm:cxn modelId="{B6C2B199-EBE9-8F4D-84A4-77BB40352FF2}" srcId="{6EB95FB2-A377-B148-ABB1-12FD90D0B36F}" destId="{233AFC33-465F-6B4F-82D6-C72A4B6B218F}" srcOrd="2" destOrd="0" parTransId="{4A9CFDEB-98CE-9F4D-A454-ED7B0284D7DA}" sibTransId="{07DFA88C-907B-DE4C-9A98-FFA0189D8257}"/>
    <dgm:cxn modelId="{3215E094-72DA-2A42-B821-36ED860DADAE}" type="presOf" srcId="{741C0A1B-DF76-B04A-BD9F-5B6911AFF0A5}" destId="{F69E9B7F-3E59-2A42-A6C7-4117D99CC901}" srcOrd="0" destOrd="0" presId="urn:microsoft.com/office/officeart/2005/8/layout/hierarchy1"/>
    <dgm:cxn modelId="{4877E546-6965-544D-8156-EC90530B2C69}" srcId="{DB2A1513-9783-7949-A2D8-8F3CC7DB7995}" destId="{740564DB-1C5B-604B-A991-7161B97E3326}" srcOrd="0" destOrd="0" parTransId="{0D7B9721-D20F-F548-8149-709B5E3552D6}" sibTransId="{DE3BF5FF-E4F5-A84E-8F87-1912A7CAF37E}"/>
    <dgm:cxn modelId="{5B3FF5EB-13DE-894F-913F-FEAC013C9AC3}" srcId="{6EB95FB2-A377-B148-ABB1-12FD90D0B36F}" destId="{5BCD4E01-8D91-6F42-8DAB-4454D35680C2}" srcOrd="0" destOrd="0" parTransId="{97380E5A-036B-3E4B-894B-C8B1E9642A87}" sibTransId="{DCC44C70-18BF-B24C-9287-9266B3CE15FF}"/>
    <dgm:cxn modelId="{8E8E6938-EEC7-1C44-A6A8-4BCD083CC559}" type="presOf" srcId="{CA03C7E0-CE02-B440-A476-31DC4175BB0C}" destId="{A6A8EAAA-4161-2B45-81B1-0408330C19A2}" srcOrd="0" destOrd="0" presId="urn:microsoft.com/office/officeart/2005/8/layout/hierarchy1"/>
    <dgm:cxn modelId="{90CF7153-E071-6E43-9BAC-6B45EB41A58C}" type="presOf" srcId="{97380E5A-036B-3E4B-894B-C8B1E9642A87}" destId="{66F50E73-42E6-B745-8DAA-D2E3734E3DB3}" srcOrd="0" destOrd="0" presId="urn:microsoft.com/office/officeart/2005/8/layout/hierarchy1"/>
    <dgm:cxn modelId="{D81FA0F1-7EE5-614A-834F-A5046DF7EE13}" type="presOf" srcId="{DB2A1513-9783-7949-A2D8-8F3CC7DB7995}" destId="{EF83F320-0944-3346-A23D-6AB5B01A35E5}" srcOrd="0" destOrd="0" presId="urn:microsoft.com/office/officeart/2005/8/layout/hierarchy1"/>
    <dgm:cxn modelId="{B4C0C5D5-44FA-104C-A27C-32F67F14309A}" type="presOf" srcId="{8BCAC0D6-8BDA-EA4E-95F0-A4A4AAA6FB66}" destId="{99B0971F-30CB-CC48-8F89-D4BC152E5F63}" srcOrd="0" destOrd="0" presId="urn:microsoft.com/office/officeart/2005/8/layout/hierarchy1"/>
    <dgm:cxn modelId="{776F3F5F-8A54-2842-AF75-C9917DD44E79}" type="presOf" srcId="{4C81A88B-F228-C34E-BFF7-144A8DB92012}" destId="{1792E155-AE01-E44F-A1C7-00397CB881E3}" srcOrd="0" destOrd="0" presId="urn:microsoft.com/office/officeart/2005/8/layout/hierarchy1"/>
    <dgm:cxn modelId="{B96490FA-127E-3A4A-91E0-C0A235FFF970}" type="presOf" srcId="{6EB95FB2-A377-B148-ABB1-12FD90D0B36F}" destId="{AFA77B9D-BBA4-4D4C-8802-E230B9C14B71}" srcOrd="0" destOrd="0" presId="urn:microsoft.com/office/officeart/2005/8/layout/hierarchy1"/>
    <dgm:cxn modelId="{47263434-79C7-B847-8D73-958528021437}" type="presOf" srcId="{4A9CFDEB-98CE-9F4D-A454-ED7B0284D7DA}" destId="{F98A81BC-C696-994B-8504-6E480BA86B80}" srcOrd="0" destOrd="0" presId="urn:microsoft.com/office/officeart/2005/8/layout/hierarchy1"/>
    <dgm:cxn modelId="{DFD3B11C-CF08-274C-9863-386CFB55A747}" type="presOf" srcId="{740564DB-1C5B-604B-A991-7161B97E3326}" destId="{8AC11CB6-D75C-684B-A8D9-E89149CE522F}" srcOrd="0" destOrd="0" presId="urn:microsoft.com/office/officeart/2005/8/layout/hierarchy1"/>
    <dgm:cxn modelId="{054BCFAF-C6EB-4E49-A23F-4F2F1E839F72}" type="presParOf" srcId="{EF83F320-0944-3346-A23D-6AB5B01A35E5}" destId="{7C1699C5-E37F-A94B-AE9E-A203280F3A9D}" srcOrd="0" destOrd="0" presId="urn:microsoft.com/office/officeart/2005/8/layout/hierarchy1"/>
    <dgm:cxn modelId="{E2DD55DC-1215-7A49-AD9B-A32E969C1A03}" type="presParOf" srcId="{7C1699C5-E37F-A94B-AE9E-A203280F3A9D}" destId="{8EECE2AE-DA9A-314F-85D4-DDDEA78EBFC6}" srcOrd="0" destOrd="0" presId="urn:microsoft.com/office/officeart/2005/8/layout/hierarchy1"/>
    <dgm:cxn modelId="{6410B565-32E2-C940-A345-BBE1AB624334}" type="presParOf" srcId="{8EECE2AE-DA9A-314F-85D4-DDDEA78EBFC6}" destId="{9529414B-210F-3D48-A39E-BB9736EE0D0C}" srcOrd="0" destOrd="0" presId="urn:microsoft.com/office/officeart/2005/8/layout/hierarchy1"/>
    <dgm:cxn modelId="{35B1A9F8-E7F7-F840-8726-A1298C60CBCE}" type="presParOf" srcId="{8EECE2AE-DA9A-314F-85D4-DDDEA78EBFC6}" destId="{8AC11CB6-D75C-684B-A8D9-E89149CE522F}" srcOrd="1" destOrd="0" presId="urn:microsoft.com/office/officeart/2005/8/layout/hierarchy1"/>
    <dgm:cxn modelId="{935221AE-6317-F44F-987D-27BD7D6F74AE}" type="presParOf" srcId="{7C1699C5-E37F-A94B-AE9E-A203280F3A9D}" destId="{CA0860F5-DA30-594E-BA61-3ED00D5D3555}" srcOrd="1" destOrd="0" presId="urn:microsoft.com/office/officeart/2005/8/layout/hierarchy1"/>
    <dgm:cxn modelId="{2EFA64FE-DF31-E743-8E91-7428451C5EBB}" type="presParOf" srcId="{CA0860F5-DA30-594E-BA61-3ED00D5D3555}" destId="{A6A8EAAA-4161-2B45-81B1-0408330C19A2}" srcOrd="0" destOrd="0" presId="urn:microsoft.com/office/officeart/2005/8/layout/hierarchy1"/>
    <dgm:cxn modelId="{A054F12D-3458-524A-B818-A2ADCE224177}" type="presParOf" srcId="{CA0860F5-DA30-594E-BA61-3ED00D5D3555}" destId="{840541D2-585F-3746-BF34-E5CC9FFC5DBF}" srcOrd="1" destOrd="0" presId="urn:microsoft.com/office/officeart/2005/8/layout/hierarchy1"/>
    <dgm:cxn modelId="{6FCC995C-EDF5-2040-948E-864F75EE8676}" type="presParOf" srcId="{840541D2-585F-3746-BF34-E5CC9FFC5DBF}" destId="{D907D8EC-AA11-5641-A1CB-6E7B58A72E91}" srcOrd="0" destOrd="0" presId="urn:microsoft.com/office/officeart/2005/8/layout/hierarchy1"/>
    <dgm:cxn modelId="{A77CEA74-3CB3-C44F-8066-8A3A71FD4CF2}" type="presParOf" srcId="{D907D8EC-AA11-5641-A1CB-6E7B58A72E91}" destId="{9CCBC439-3EA6-1340-8CF2-1FF202293721}" srcOrd="0" destOrd="0" presId="urn:microsoft.com/office/officeart/2005/8/layout/hierarchy1"/>
    <dgm:cxn modelId="{1D2E550A-5395-8440-AAA3-1FEBAE80882E}" type="presParOf" srcId="{D907D8EC-AA11-5641-A1CB-6E7B58A72E91}" destId="{1792E155-AE01-E44F-A1C7-00397CB881E3}" srcOrd="1" destOrd="0" presId="urn:microsoft.com/office/officeart/2005/8/layout/hierarchy1"/>
    <dgm:cxn modelId="{E97247CD-B410-F94B-B777-64C0A9F18650}" type="presParOf" srcId="{840541D2-585F-3746-BF34-E5CC9FFC5DBF}" destId="{75471BD8-5F17-0D4A-80A9-E80092D18BCD}" srcOrd="1" destOrd="0" presId="urn:microsoft.com/office/officeart/2005/8/layout/hierarchy1"/>
    <dgm:cxn modelId="{BA6FF643-F059-DD41-9799-EDE5BE063E6E}" type="presParOf" srcId="{CA0860F5-DA30-594E-BA61-3ED00D5D3555}" destId="{99B0971F-30CB-CC48-8F89-D4BC152E5F63}" srcOrd="2" destOrd="0" presId="urn:microsoft.com/office/officeart/2005/8/layout/hierarchy1"/>
    <dgm:cxn modelId="{C7482F82-1B37-1E45-98AB-7921B574C20A}" type="presParOf" srcId="{CA0860F5-DA30-594E-BA61-3ED00D5D3555}" destId="{CF5F2850-8A3C-4242-AF91-BCD799622BC7}" srcOrd="3" destOrd="0" presId="urn:microsoft.com/office/officeart/2005/8/layout/hierarchy1"/>
    <dgm:cxn modelId="{AEF3A3F5-FAAE-DA4D-955B-5B4A121D4BD9}" type="presParOf" srcId="{CF5F2850-8A3C-4242-AF91-BCD799622BC7}" destId="{81A2F160-AB68-3146-8811-9DE1C3CC4B88}" srcOrd="0" destOrd="0" presId="urn:microsoft.com/office/officeart/2005/8/layout/hierarchy1"/>
    <dgm:cxn modelId="{7F74A15A-4C7A-D145-8380-30D681DCACFC}" type="presParOf" srcId="{81A2F160-AB68-3146-8811-9DE1C3CC4B88}" destId="{0B7268E4-A92E-6840-9021-832A441F2FFD}" srcOrd="0" destOrd="0" presId="urn:microsoft.com/office/officeart/2005/8/layout/hierarchy1"/>
    <dgm:cxn modelId="{2A0C484C-8BBE-DA49-9036-68E552519BB6}" type="presParOf" srcId="{81A2F160-AB68-3146-8811-9DE1C3CC4B88}" destId="{AFA77B9D-BBA4-4D4C-8802-E230B9C14B71}" srcOrd="1" destOrd="0" presId="urn:microsoft.com/office/officeart/2005/8/layout/hierarchy1"/>
    <dgm:cxn modelId="{26D28869-E85A-7842-9A6B-B7ADDEA10886}" type="presParOf" srcId="{CF5F2850-8A3C-4242-AF91-BCD799622BC7}" destId="{D9404738-BD83-5E44-A1C3-011981578E41}" srcOrd="1" destOrd="0" presId="urn:microsoft.com/office/officeart/2005/8/layout/hierarchy1"/>
    <dgm:cxn modelId="{48565654-9F5B-C54E-90C7-2D0F1171CE8B}" type="presParOf" srcId="{D9404738-BD83-5E44-A1C3-011981578E41}" destId="{66F50E73-42E6-B745-8DAA-D2E3734E3DB3}" srcOrd="0" destOrd="0" presId="urn:microsoft.com/office/officeart/2005/8/layout/hierarchy1"/>
    <dgm:cxn modelId="{87762300-CB15-844B-B096-6AE559627083}" type="presParOf" srcId="{D9404738-BD83-5E44-A1C3-011981578E41}" destId="{113BFDF2-D5D6-4645-980C-C59FC02F5550}" srcOrd="1" destOrd="0" presId="urn:microsoft.com/office/officeart/2005/8/layout/hierarchy1"/>
    <dgm:cxn modelId="{253282F5-F2CC-6842-90CC-45D45C95CC91}" type="presParOf" srcId="{113BFDF2-D5D6-4645-980C-C59FC02F5550}" destId="{190C9838-2712-AB48-B1CB-3331F78A2854}" srcOrd="0" destOrd="0" presId="urn:microsoft.com/office/officeart/2005/8/layout/hierarchy1"/>
    <dgm:cxn modelId="{FC959E30-801B-6F41-8249-91C4A3792A7F}" type="presParOf" srcId="{190C9838-2712-AB48-B1CB-3331F78A2854}" destId="{E6281B85-34DA-B141-A8FC-98CF9BE689B9}" srcOrd="0" destOrd="0" presId="urn:microsoft.com/office/officeart/2005/8/layout/hierarchy1"/>
    <dgm:cxn modelId="{974BAC5F-1421-3747-8677-282413DDD49D}" type="presParOf" srcId="{190C9838-2712-AB48-B1CB-3331F78A2854}" destId="{DFA61363-E25C-BD49-85BC-06AA50375E5D}" srcOrd="1" destOrd="0" presId="urn:microsoft.com/office/officeart/2005/8/layout/hierarchy1"/>
    <dgm:cxn modelId="{3D38ED9F-AB5E-F64F-B5E3-5233F79C6961}" type="presParOf" srcId="{113BFDF2-D5D6-4645-980C-C59FC02F5550}" destId="{EBC660D7-CF10-704A-A935-1F7449FB2FF3}" srcOrd="1" destOrd="0" presId="urn:microsoft.com/office/officeart/2005/8/layout/hierarchy1"/>
    <dgm:cxn modelId="{99D00D53-AA0A-5241-B271-0A79594A557B}" type="presParOf" srcId="{D9404738-BD83-5E44-A1C3-011981578E41}" destId="{25309999-2BF9-544B-9A05-922139DA4CA4}" srcOrd="2" destOrd="0" presId="urn:microsoft.com/office/officeart/2005/8/layout/hierarchy1"/>
    <dgm:cxn modelId="{1BFC59BE-09C3-9B47-883A-4C4E861DA0EE}" type="presParOf" srcId="{D9404738-BD83-5E44-A1C3-011981578E41}" destId="{DCDFBF5D-55EB-8A44-8536-1F6871CB7BAE}" srcOrd="3" destOrd="0" presId="urn:microsoft.com/office/officeart/2005/8/layout/hierarchy1"/>
    <dgm:cxn modelId="{42A02448-A8D4-9041-A0D9-B78B93E6A2B7}" type="presParOf" srcId="{DCDFBF5D-55EB-8A44-8536-1F6871CB7BAE}" destId="{4A8C4013-7757-F34D-A415-42B0DEEAF761}" srcOrd="0" destOrd="0" presId="urn:microsoft.com/office/officeart/2005/8/layout/hierarchy1"/>
    <dgm:cxn modelId="{0C3D7D79-1ED2-EF44-80FE-2446A5758939}" type="presParOf" srcId="{4A8C4013-7757-F34D-A415-42B0DEEAF761}" destId="{5A03F4AF-861B-154A-B8C7-7CCE384826B1}" srcOrd="0" destOrd="0" presId="urn:microsoft.com/office/officeart/2005/8/layout/hierarchy1"/>
    <dgm:cxn modelId="{35B7724B-2DF4-CC4C-AB59-7A5E9FD5BB60}" type="presParOf" srcId="{4A8C4013-7757-F34D-A415-42B0DEEAF761}" destId="{F69E9B7F-3E59-2A42-A6C7-4117D99CC901}" srcOrd="1" destOrd="0" presId="urn:microsoft.com/office/officeart/2005/8/layout/hierarchy1"/>
    <dgm:cxn modelId="{98639B2B-15AF-BA48-9429-7DAEB5784D42}" type="presParOf" srcId="{DCDFBF5D-55EB-8A44-8536-1F6871CB7BAE}" destId="{5E35DCE1-0213-E54B-9353-85B2849C93EC}" srcOrd="1" destOrd="0" presId="urn:microsoft.com/office/officeart/2005/8/layout/hierarchy1"/>
    <dgm:cxn modelId="{637FA070-A586-7842-A517-62EDFBE436F8}" type="presParOf" srcId="{D9404738-BD83-5E44-A1C3-011981578E41}" destId="{F98A81BC-C696-994B-8504-6E480BA86B80}" srcOrd="4" destOrd="0" presId="urn:microsoft.com/office/officeart/2005/8/layout/hierarchy1"/>
    <dgm:cxn modelId="{8096654D-1CDB-324A-9079-323A3532D87C}" type="presParOf" srcId="{D9404738-BD83-5E44-A1C3-011981578E41}" destId="{DD808812-1578-3545-8237-BB513763D97A}" srcOrd="5" destOrd="0" presId="urn:microsoft.com/office/officeart/2005/8/layout/hierarchy1"/>
    <dgm:cxn modelId="{EE78407F-936B-FF4E-82C7-CD02248A74DD}" type="presParOf" srcId="{DD808812-1578-3545-8237-BB513763D97A}" destId="{C45D732D-5ED2-E840-BC2F-9AFBFCC6ECD8}" srcOrd="0" destOrd="0" presId="urn:microsoft.com/office/officeart/2005/8/layout/hierarchy1"/>
    <dgm:cxn modelId="{3DC15997-A3DA-B740-9CAE-AC02AB6A792F}" type="presParOf" srcId="{C45D732D-5ED2-E840-BC2F-9AFBFCC6ECD8}" destId="{263B448D-78CB-1048-B61F-AD2055F61647}" srcOrd="0" destOrd="0" presId="urn:microsoft.com/office/officeart/2005/8/layout/hierarchy1"/>
    <dgm:cxn modelId="{5859F553-0FCF-1342-961A-7BEE0BE255AC}" type="presParOf" srcId="{C45D732D-5ED2-E840-BC2F-9AFBFCC6ECD8}" destId="{A5B987B1-02A0-8049-B644-9E95CEE16EE4}" srcOrd="1" destOrd="0" presId="urn:microsoft.com/office/officeart/2005/8/layout/hierarchy1"/>
    <dgm:cxn modelId="{304C098D-AADE-0C4E-B514-9EDA8A873D06}" type="presParOf" srcId="{DD808812-1578-3545-8237-BB513763D97A}" destId="{37DCFEF6-3F4C-624F-8CA8-4D0ABCA73C46}"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9E72E6-1C94-FF45-AA1E-B2E5B39BBA4E}"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FA3E85ED-D1A6-A64F-BF7F-53045EF34C66}">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carrier</a:t>
          </a:r>
          <a:endParaRPr lang="en-US" sz="2400" b="1" dirty="0">
            <a:effectLst>
              <a:outerShdw blurRad="38100" dist="38100" dir="2700000" algn="tl">
                <a:srgbClr val="000000">
                  <a:alpha val="43137"/>
                </a:srgbClr>
              </a:outerShdw>
            </a:effectLst>
          </a:endParaRPr>
        </a:p>
      </dgm:t>
    </dgm:pt>
    <dgm:pt modelId="{C27B35A5-63DC-9244-B886-EB683549C078}" cxnId="{5A125B17-FC21-494E-90C1-C0BCEEE42B62}" type="parTrans">
      <dgm:prSet/>
      <dgm:spPr/>
      <dgm:t>
        <a:bodyPr/>
        <a:lstStyle/>
        <a:p>
          <a:endParaRPr lang="en-US"/>
        </a:p>
      </dgm:t>
    </dgm:pt>
    <dgm:pt modelId="{C16E0F7E-FBEB-6B45-847A-7F4A6321EE0F}" cxnId="{5A125B17-FC21-494E-90C1-C0BCEEE42B62}" type="sibTrans">
      <dgm:prSet/>
      <dgm:spPr/>
      <dgm:t>
        <a:bodyPr/>
        <a:lstStyle/>
        <a:p>
          <a:endParaRPr lang="en-US"/>
        </a:p>
      </dgm:t>
    </dgm:pt>
    <dgm:pt modelId="{2581E4EA-FDAE-664A-A356-58359BEDEF15}">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t>A networking facility that provides connectivity and transport of cloud services between cloud consumers and CPs</a:t>
          </a:r>
          <a:endParaRPr lang="en-US" sz="1600" dirty="0"/>
        </a:p>
      </dgm:t>
    </dgm:pt>
    <dgm:pt modelId="{77431F5E-6AD6-004A-9E6F-C494B3E0419E}" cxnId="{3355CE93-AEDC-7E41-8425-CD2BAF2D3FAE}" type="parTrans">
      <dgm:prSet/>
      <dgm:spPr/>
      <dgm:t>
        <a:bodyPr/>
        <a:lstStyle/>
        <a:p>
          <a:endParaRPr lang="en-US"/>
        </a:p>
      </dgm:t>
    </dgm:pt>
    <dgm:pt modelId="{45B2DEC8-230E-8F43-BE7F-95016C499571}" cxnId="{3355CE93-AEDC-7E41-8425-CD2BAF2D3FAE}" type="sibTrans">
      <dgm:prSet/>
      <dgm:spPr/>
      <dgm:t>
        <a:bodyPr/>
        <a:lstStyle/>
        <a:p>
          <a:endParaRPr lang="en-US"/>
        </a:p>
      </dgm:t>
    </dgm:pt>
    <dgm:pt modelId="{E294FB2E-4F25-D64F-A3B1-F04B657EA1AB}">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broker</a:t>
          </a:r>
          <a:endParaRPr lang="en-US" sz="2400" b="1" dirty="0">
            <a:effectLst>
              <a:outerShdw blurRad="38100" dist="38100" dir="2700000" algn="tl">
                <a:srgbClr val="000000">
                  <a:alpha val="43137"/>
                </a:srgbClr>
              </a:outerShdw>
            </a:effectLst>
          </a:endParaRPr>
        </a:p>
      </dgm:t>
    </dgm:pt>
    <dgm:pt modelId="{C050D1A8-4630-6440-AFBD-FCF765C4D007}" cxnId="{5455F46F-85D8-A44F-A213-424F9BC5D90E}" type="parTrans">
      <dgm:prSet/>
      <dgm:spPr/>
      <dgm:t>
        <a:bodyPr/>
        <a:lstStyle/>
        <a:p>
          <a:endParaRPr lang="en-US"/>
        </a:p>
      </dgm:t>
    </dgm:pt>
    <dgm:pt modelId="{8197594F-C890-4F41-B447-A43668B4B179}" cxnId="{5455F46F-85D8-A44F-A213-424F9BC5D90E}" type="sibTrans">
      <dgm:prSet/>
      <dgm:spPr/>
      <dgm:t>
        <a:bodyPr/>
        <a:lstStyle/>
        <a:p>
          <a:endParaRPr lang="en-US"/>
        </a:p>
      </dgm:t>
    </dgm:pt>
    <dgm:pt modelId="{A78FDCBE-CD49-A942-8FF2-A3E6743FA9B0}">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Useful when cloud services are too complex for a cloud consumer to easily manage</a:t>
          </a:r>
          <a:endParaRPr lang="en-US" sz="1600" dirty="0">
            <a:solidFill>
              <a:schemeClr val="bg1"/>
            </a:solidFill>
          </a:endParaRPr>
        </a:p>
      </dgm:t>
    </dgm:pt>
    <dgm:pt modelId="{53DC4D6E-CF0A-DD45-B6C1-52E2BF5B4329}" cxnId="{B36D0F2F-A2AB-9D48-AC63-ADA2AA4D4666}" type="parTrans">
      <dgm:prSet/>
      <dgm:spPr/>
      <dgm:t>
        <a:bodyPr/>
        <a:lstStyle/>
        <a:p>
          <a:endParaRPr lang="en-US"/>
        </a:p>
      </dgm:t>
    </dgm:pt>
    <dgm:pt modelId="{B92EC444-D756-A246-B2D8-4EEEF3562D3A}" cxnId="{B36D0F2F-A2AB-9D48-AC63-ADA2AA4D4666}" type="sibTrans">
      <dgm:prSet/>
      <dgm:spPr/>
      <dgm:t>
        <a:bodyPr/>
        <a:lstStyle/>
        <a:p>
          <a:endParaRPr lang="en-US"/>
        </a:p>
      </dgm:t>
    </dgm:pt>
    <dgm:pt modelId="{9F0BEB30-F99C-F748-8A4D-ADBA305AA79D}">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Three areas of support can be offered by a cloud broker:</a:t>
          </a:r>
          <a:endParaRPr lang="en-US" sz="1600" dirty="0">
            <a:solidFill>
              <a:schemeClr val="bg1"/>
            </a:solidFill>
          </a:endParaRPr>
        </a:p>
      </dgm:t>
    </dgm:pt>
    <dgm:pt modelId="{753F7EEC-9F1B-4742-AAD5-6AF3DC39C640}" cxnId="{8FAE8D77-66ED-0841-B660-C46259146274}" type="parTrans">
      <dgm:prSet/>
      <dgm:spPr/>
      <dgm:t>
        <a:bodyPr/>
        <a:lstStyle/>
        <a:p>
          <a:endParaRPr lang="en-US"/>
        </a:p>
      </dgm:t>
    </dgm:pt>
    <dgm:pt modelId="{EB219461-B4FC-FC43-B962-1750D296FAA0}" cxnId="{8FAE8D77-66ED-0841-B660-C46259146274}" type="sibTrans">
      <dgm:prSet/>
      <dgm:spPr/>
      <dgm:t>
        <a:bodyPr/>
        <a:lstStyle/>
        <a:p>
          <a:endParaRPr lang="en-US"/>
        </a:p>
      </dgm:t>
    </dgm:pt>
    <dgm:pt modelId="{15C06257-E7A3-1644-A93A-8712A2EAE7A3}">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intermediation</a:t>
          </a:r>
          <a:endParaRPr lang="en-US" sz="1600" dirty="0">
            <a:solidFill>
              <a:schemeClr val="bg1"/>
            </a:solidFill>
          </a:endParaRPr>
        </a:p>
      </dgm:t>
    </dgm:pt>
    <dgm:pt modelId="{C31A35F8-CB46-9741-AF3A-8773DCFC214E}" cxnId="{CDD6B214-649B-CF4F-A3F3-CBAF9664BC3D}" type="parTrans">
      <dgm:prSet/>
      <dgm:spPr/>
      <dgm:t>
        <a:bodyPr/>
        <a:lstStyle/>
        <a:p>
          <a:endParaRPr lang="en-US"/>
        </a:p>
      </dgm:t>
    </dgm:pt>
    <dgm:pt modelId="{BA590180-1246-264D-B3B8-2D8E2932F368}" cxnId="{CDD6B214-649B-CF4F-A3F3-CBAF9664BC3D}" type="sibTrans">
      <dgm:prSet/>
      <dgm:spPr/>
      <dgm:t>
        <a:bodyPr/>
        <a:lstStyle/>
        <a:p>
          <a:endParaRPr lang="en-US"/>
        </a:p>
      </dgm:t>
    </dgm:pt>
    <dgm:pt modelId="{0299372F-0672-D440-B130-28AE8BE5C241}">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Value-added services such as identity management, performance reporting, and enhanced security</a:t>
          </a:r>
          <a:endParaRPr lang="en-US" sz="1600" dirty="0">
            <a:solidFill>
              <a:schemeClr val="bg1"/>
            </a:solidFill>
          </a:endParaRPr>
        </a:p>
      </dgm:t>
    </dgm:pt>
    <dgm:pt modelId="{E7476DCF-49D6-4C4B-B9E2-43FB9BDC6DCC}" cxnId="{F26E017B-0D9D-1849-B53B-A7F29869A76A}" type="parTrans">
      <dgm:prSet/>
      <dgm:spPr/>
      <dgm:t>
        <a:bodyPr/>
        <a:lstStyle/>
        <a:p>
          <a:endParaRPr lang="en-US"/>
        </a:p>
      </dgm:t>
    </dgm:pt>
    <dgm:pt modelId="{45C502A0-18DE-3C43-8F78-EABAC0587664}" cxnId="{F26E017B-0D9D-1849-B53B-A7F29869A76A}" type="sibTrans">
      <dgm:prSet/>
      <dgm:spPr/>
      <dgm:t>
        <a:bodyPr/>
        <a:lstStyle/>
        <a:p>
          <a:endParaRPr lang="en-US"/>
        </a:p>
      </dgm:t>
    </dgm:pt>
    <dgm:pt modelId="{8A5E8C04-4955-9D49-8CD5-E08958D1E526}">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aggregation</a:t>
          </a:r>
          <a:endParaRPr lang="en-US" sz="1600" dirty="0">
            <a:solidFill>
              <a:schemeClr val="bg1"/>
            </a:solidFill>
          </a:endParaRPr>
        </a:p>
      </dgm:t>
    </dgm:pt>
    <dgm:pt modelId="{64430CE3-FEB9-C742-B899-AC46BC70E38B}" cxnId="{9673CEE8-8197-2444-AC85-E2AC0E7FDAEA}" type="parTrans">
      <dgm:prSet/>
      <dgm:spPr/>
      <dgm:t>
        <a:bodyPr/>
        <a:lstStyle/>
        <a:p>
          <a:endParaRPr lang="en-US"/>
        </a:p>
      </dgm:t>
    </dgm:pt>
    <dgm:pt modelId="{98C8A12D-A092-8244-9A72-44BA5A3E617C}" cxnId="{9673CEE8-8197-2444-AC85-E2AC0E7FDAEA}" type="sibTrans">
      <dgm:prSet/>
      <dgm:spPr/>
      <dgm:t>
        <a:bodyPr/>
        <a:lstStyle/>
        <a:p>
          <a:endParaRPr lang="en-US"/>
        </a:p>
      </dgm:t>
    </dgm:pt>
    <dgm:pt modelId="{28CE450E-D07B-6B4B-9A21-029A41976310}">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The broker combines multiple could services to meet consumer needs not specifically addressed by a single CP, or to optimize performance or minimize cost</a:t>
          </a:r>
          <a:endParaRPr lang="en-US" sz="1600" dirty="0">
            <a:solidFill>
              <a:schemeClr val="bg1"/>
            </a:solidFill>
          </a:endParaRPr>
        </a:p>
      </dgm:t>
    </dgm:pt>
    <dgm:pt modelId="{786EE1AE-AB09-8F43-B7E2-617680842E5D}" cxnId="{A8521D47-EC03-2244-9CB0-3A1A69F630E0}" type="parTrans">
      <dgm:prSet/>
      <dgm:spPr/>
      <dgm:t>
        <a:bodyPr/>
        <a:lstStyle/>
        <a:p>
          <a:endParaRPr lang="en-US"/>
        </a:p>
      </dgm:t>
    </dgm:pt>
    <dgm:pt modelId="{D82846FF-4A19-C441-B031-BFFCD35F66CE}" cxnId="{A8521D47-EC03-2244-9CB0-3A1A69F630E0}" type="sibTrans">
      <dgm:prSet/>
      <dgm:spPr/>
      <dgm:t>
        <a:bodyPr/>
        <a:lstStyle/>
        <a:p>
          <a:endParaRPr lang="en-US"/>
        </a:p>
      </dgm:t>
    </dgm:pt>
    <dgm:pt modelId="{FDFD18C5-21A1-9948-A39E-F327A5460F3E}">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arbitrage</a:t>
          </a:r>
          <a:endParaRPr lang="en-US" sz="1600" dirty="0">
            <a:solidFill>
              <a:schemeClr val="bg1"/>
            </a:solidFill>
          </a:endParaRPr>
        </a:p>
      </dgm:t>
    </dgm:pt>
    <dgm:pt modelId="{FEC81C86-A8DE-BF45-A5A9-C1220917F411}" cxnId="{96B79F92-0D0E-9741-A35F-617A02D5D561}" type="parTrans">
      <dgm:prSet/>
      <dgm:spPr/>
      <dgm:t>
        <a:bodyPr/>
        <a:lstStyle/>
        <a:p>
          <a:endParaRPr lang="en-US"/>
        </a:p>
      </dgm:t>
    </dgm:pt>
    <dgm:pt modelId="{1881A6F8-3FD5-5344-91FA-D54E6B0E4BDF}" cxnId="{96B79F92-0D0E-9741-A35F-617A02D5D561}" type="sibTrans">
      <dgm:prSet/>
      <dgm:spPr/>
      <dgm:t>
        <a:bodyPr/>
        <a:lstStyle/>
        <a:p>
          <a:endParaRPr lang="en-US"/>
        </a:p>
      </dgm:t>
    </dgm:pt>
    <dgm:pt modelId="{443776A3-26DB-1547-B75F-39C088414B5C}">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A broker has the flexibility to choose services from multiple agencies</a:t>
          </a:r>
          <a:endParaRPr lang="en-US" sz="1600" dirty="0">
            <a:solidFill>
              <a:schemeClr val="bg1"/>
            </a:solidFill>
          </a:endParaRPr>
        </a:p>
      </dgm:t>
    </dgm:pt>
    <dgm:pt modelId="{D7DFF0F8-0EB7-D745-B4DD-A75995D64F6E}" cxnId="{16B4063E-6051-5841-AD16-CA66C201CB67}" type="parTrans">
      <dgm:prSet/>
      <dgm:spPr/>
      <dgm:t>
        <a:bodyPr/>
        <a:lstStyle/>
        <a:p>
          <a:endParaRPr lang="en-US"/>
        </a:p>
      </dgm:t>
    </dgm:pt>
    <dgm:pt modelId="{98688E81-44C3-FA4D-8554-16A7191C9904}" cxnId="{16B4063E-6051-5841-AD16-CA66C201CB67}" type="sibTrans">
      <dgm:prSet/>
      <dgm:spPr/>
      <dgm:t>
        <a:bodyPr/>
        <a:lstStyle/>
        <a:p>
          <a:endParaRPr lang="en-US"/>
        </a:p>
      </dgm:t>
    </dgm:pt>
    <dgm:pt modelId="{198FC47F-2CDA-0444-88A5-A1E62BCB1FFA}">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auditor</a:t>
          </a:r>
          <a:endParaRPr lang="en-US" sz="2400" b="1" dirty="0">
            <a:effectLst>
              <a:outerShdw blurRad="38100" dist="38100" dir="2700000" algn="tl">
                <a:srgbClr val="000000">
                  <a:alpha val="43137"/>
                </a:srgbClr>
              </a:outerShdw>
            </a:effectLst>
          </a:endParaRPr>
        </a:p>
      </dgm:t>
    </dgm:pt>
    <dgm:pt modelId="{B7C0EDD9-AD68-854D-814F-5D03CEDBB6C5}" cxnId="{DF30219A-F8DE-094F-9DFE-A5A3AA2F41DB}" type="parTrans">
      <dgm:prSet/>
      <dgm:spPr/>
      <dgm:t>
        <a:bodyPr/>
        <a:lstStyle/>
        <a:p>
          <a:endParaRPr lang="en-US"/>
        </a:p>
      </dgm:t>
    </dgm:pt>
    <dgm:pt modelId="{3187B11D-C104-D24C-9C2D-8A4BC25F78AA}" cxnId="{DF30219A-F8DE-094F-9DFE-A5A3AA2F41DB}" type="sibTrans">
      <dgm:prSet/>
      <dgm:spPr/>
      <dgm:t>
        <a:bodyPr/>
        <a:lstStyle/>
        <a:p>
          <a:endParaRPr lang="en-US"/>
        </a:p>
      </dgm:t>
    </dgm:pt>
    <dgm:pt modelId="{16569B39-AD42-044E-BF5F-FB03D0234FF5}">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t>An independent entity that can assure that the CP conforms to a set of standards</a:t>
          </a:r>
          <a:endParaRPr lang="en-US" sz="1600" dirty="0"/>
        </a:p>
      </dgm:t>
    </dgm:pt>
    <dgm:pt modelId="{0FCA78F4-4C53-274E-AEAF-EA8F5408CAB9}" cxnId="{D9D91177-004D-3A45-BC88-3EF72FD03477}" type="parTrans">
      <dgm:prSet/>
      <dgm:spPr/>
      <dgm:t>
        <a:bodyPr/>
        <a:lstStyle/>
        <a:p>
          <a:endParaRPr lang="en-US"/>
        </a:p>
      </dgm:t>
    </dgm:pt>
    <dgm:pt modelId="{395D95A6-FE1D-9041-81AE-79ED3513DF70}" cxnId="{D9D91177-004D-3A45-BC88-3EF72FD03477}" type="sibTrans">
      <dgm:prSet/>
      <dgm:spPr/>
      <dgm:t>
        <a:bodyPr/>
        <a:lstStyle/>
        <a:p>
          <a:endParaRPr lang="en-US"/>
        </a:p>
      </dgm:t>
    </dgm:pt>
    <dgm:pt modelId="{93C889D2-1F43-5D4D-9F4C-A92D9CB36DAE}" type="pres">
      <dgm:prSet presAssocID="{FE9E72E6-1C94-FF45-AA1E-B2E5B39BBA4E}" presName="diagram" presStyleCnt="0">
        <dgm:presLayoutVars>
          <dgm:dir/>
          <dgm:resizeHandles val="exact"/>
        </dgm:presLayoutVars>
      </dgm:prSet>
      <dgm:spPr/>
      <dgm:t>
        <a:bodyPr/>
        <a:lstStyle/>
        <a:p>
          <a:endParaRPr lang="en-US"/>
        </a:p>
      </dgm:t>
    </dgm:pt>
    <dgm:pt modelId="{8870ABD5-8B7B-5442-B23F-8F5E2D1FDF2E}" type="pres">
      <dgm:prSet presAssocID="{FA3E85ED-D1A6-A64F-BF7F-53045EF34C66}" presName="node" presStyleLbl="node1" presStyleIdx="0" presStyleCnt="3" custScaleX="148126" custScaleY="144285" custLinFactX="-3915" custLinFactNeighborX="-100000" custLinFactNeighborY="16883">
        <dgm:presLayoutVars>
          <dgm:bulletEnabled val="1"/>
        </dgm:presLayoutVars>
      </dgm:prSet>
      <dgm:spPr/>
      <dgm:t>
        <a:bodyPr/>
        <a:lstStyle/>
        <a:p>
          <a:endParaRPr lang="en-US"/>
        </a:p>
      </dgm:t>
    </dgm:pt>
    <dgm:pt modelId="{74F26B8C-18CB-C142-9EAE-69212C1F1D7C}" type="pres">
      <dgm:prSet presAssocID="{C16E0F7E-FBEB-6B45-847A-7F4A6321EE0F}" presName="sibTrans" presStyleCnt="0"/>
      <dgm:spPr/>
    </dgm:pt>
    <dgm:pt modelId="{561863C0-0515-7243-9EE7-35899AA684AB}" type="pres">
      <dgm:prSet presAssocID="{E294FB2E-4F25-D64F-A3B1-F04B657EA1AB}" presName="node" presStyleLbl="node1" presStyleIdx="1" presStyleCnt="3" custScaleX="282297" custScaleY="307058" custLinFactNeighborX="73383" custLinFactNeighborY="13697">
        <dgm:presLayoutVars>
          <dgm:bulletEnabled val="1"/>
        </dgm:presLayoutVars>
      </dgm:prSet>
      <dgm:spPr/>
      <dgm:t>
        <a:bodyPr/>
        <a:lstStyle/>
        <a:p>
          <a:endParaRPr lang="en-US"/>
        </a:p>
      </dgm:t>
    </dgm:pt>
    <dgm:pt modelId="{D7811F5A-A32C-574B-A128-6FE1DE536F26}" type="pres">
      <dgm:prSet presAssocID="{8197594F-C890-4F41-B447-A43668B4B179}" presName="sibTrans" presStyleCnt="0"/>
      <dgm:spPr/>
    </dgm:pt>
    <dgm:pt modelId="{F857DD8E-49BC-E14E-B63A-D1F51567791C}" type="pres">
      <dgm:prSet presAssocID="{198FC47F-2CDA-0444-88A5-A1E62BCB1FFA}" presName="node" presStyleLbl="node1" presStyleIdx="2" presStyleCnt="3" custScaleX="137032" custScaleY="144869" custLinFactY="-100000" custLinFactNeighborX="-53780" custLinFactNeighborY="-125163">
        <dgm:presLayoutVars>
          <dgm:bulletEnabled val="1"/>
        </dgm:presLayoutVars>
      </dgm:prSet>
      <dgm:spPr/>
      <dgm:t>
        <a:bodyPr/>
        <a:lstStyle/>
        <a:p>
          <a:endParaRPr lang="en-US"/>
        </a:p>
      </dgm:t>
    </dgm:pt>
  </dgm:ptLst>
  <dgm:cxnLst>
    <dgm:cxn modelId="{A8521D47-EC03-2244-9CB0-3A1A69F630E0}" srcId="{8A5E8C04-4955-9D49-8CD5-E08958D1E526}" destId="{28CE450E-D07B-6B4B-9A21-029A41976310}" srcOrd="0" destOrd="0" parTransId="{786EE1AE-AB09-8F43-B7E2-617680842E5D}" sibTransId="{D82846FF-4A19-C441-B031-BFFCD35F66CE}"/>
    <dgm:cxn modelId="{3355CE93-AEDC-7E41-8425-CD2BAF2D3FAE}" srcId="{FA3E85ED-D1A6-A64F-BF7F-53045EF34C66}" destId="{2581E4EA-FDAE-664A-A356-58359BEDEF15}" srcOrd="0" destOrd="0" parTransId="{77431F5E-6AD6-004A-9E6F-C494B3E0419E}" sibTransId="{45B2DEC8-230E-8F43-BE7F-95016C499571}"/>
    <dgm:cxn modelId="{9673CEE8-8197-2444-AC85-E2AC0E7FDAEA}" srcId="{9F0BEB30-F99C-F748-8A4D-ADBA305AA79D}" destId="{8A5E8C04-4955-9D49-8CD5-E08958D1E526}" srcOrd="1" destOrd="0" parTransId="{64430CE3-FEB9-C742-B899-AC46BC70E38B}" sibTransId="{98C8A12D-A092-8244-9A72-44BA5A3E617C}"/>
    <dgm:cxn modelId="{6F78187A-A571-3F43-9122-FCADA9A05BBC}" type="presOf" srcId="{A78FDCBE-CD49-A942-8FF2-A3E6743FA9B0}" destId="{561863C0-0515-7243-9EE7-35899AA684AB}" srcOrd="0" destOrd="1" presId="urn:microsoft.com/office/officeart/2005/8/layout/default"/>
    <dgm:cxn modelId="{2210DD90-B653-B546-8777-CFC5A48A6880}" type="presOf" srcId="{15C06257-E7A3-1644-A93A-8712A2EAE7A3}" destId="{561863C0-0515-7243-9EE7-35899AA684AB}" srcOrd="0" destOrd="3" presId="urn:microsoft.com/office/officeart/2005/8/layout/default"/>
    <dgm:cxn modelId="{4DC9D396-9443-E441-8528-866115634284}" type="presOf" srcId="{9F0BEB30-F99C-F748-8A4D-ADBA305AA79D}" destId="{561863C0-0515-7243-9EE7-35899AA684AB}" srcOrd="0" destOrd="2" presId="urn:microsoft.com/office/officeart/2005/8/layout/default"/>
    <dgm:cxn modelId="{1019A9E1-0BA3-3D4B-A314-C0059BA5517B}" type="presOf" srcId="{FE9E72E6-1C94-FF45-AA1E-B2E5B39BBA4E}" destId="{93C889D2-1F43-5D4D-9F4C-A92D9CB36DAE}" srcOrd="0" destOrd="0" presId="urn:microsoft.com/office/officeart/2005/8/layout/default"/>
    <dgm:cxn modelId="{2EC2582B-7588-F042-8E89-9CCEC8C41B75}" type="presOf" srcId="{8A5E8C04-4955-9D49-8CD5-E08958D1E526}" destId="{561863C0-0515-7243-9EE7-35899AA684AB}" srcOrd="0" destOrd="5" presId="urn:microsoft.com/office/officeart/2005/8/layout/default"/>
    <dgm:cxn modelId="{B40FBE92-E6AA-7A43-B5F6-F5A7605CFFFE}" type="presOf" srcId="{FA3E85ED-D1A6-A64F-BF7F-53045EF34C66}" destId="{8870ABD5-8B7B-5442-B23F-8F5E2D1FDF2E}" srcOrd="0" destOrd="0" presId="urn:microsoft.com/office/officeart/2005/8/layout/default"/>
    <dgm:cxn modelId="{0F44689A-F5A1-FC4A-85FC-F85D30D8EDFD}" type="presOf" srcId="{198FC47F-2CDA-0444-88A5-A1E62BCB1FFA}" destId="{F857DD8E-49BC-E14E-B63A-D1F51567791C}" srcOrd="0" destOrd="0" presId="urn:microsoft.com/office/officeart/2005/8/layout/default"/>
    <dgm:cxn modelId="{BDE0FF54-7525-1949-892F-4CB2507FC3D3}" type="presOf" srcId="{2581E4EA-FDAE-664A-A356-58359BEDEF15}" destId="{8870ABD5-8B7B-5442-B23F-8F5E2D1FDF2E}" srcOrd="0" destOrd="1" presId="urn:microsoft.com/office/officeart/2005/8/layout/default"/>
    <dgm:cxn modelId="{8FAE8D77-66ED-0841-B660-C46259146274}" srcId="{E294FB2E-4F25-D64F-A3B1-F04B657EA1AB}" destId="{9F0BEB30-F99C-F748-8A4D-ADBA305AA79D}" srcOrd="1" destOrd="0" parTransId="{753F7EEC-9F1B-4742-AAD5-6AF3DC39C640}" sibTransId="{EB219461-B4FC-FC43-B962-1750D296FAA0}"/>
    <dgm:cxn modelId="{B36D0F2F-A2AB-9D48-AC63-ADA2AA4D4666}" srcId="{E294FB2E-4F25-D64F-A3B1-F04B657EA1AB}" destId="{A78FDCBE-CD49-A942-8FF2-A3E6743FA9B0}" srcOrd="0" destOrd="0" parTransId="{53DC4D6E-CF0A-DD45-B6C1-52E2BF5B4329}" sibTransId="{B92EC444-D756-A246-B2D8-4EEEF3562D3A}"/>
    <dgm:cxn modelId="{7112F337-7E70-4045-8D81-2742F451732B}" type="presOf" srcId="{443776A3-26DB-1547-B75F-39C088414B5C}" destId="{561863C0-0515-7243-9EE7-35899AA684AB}" srcOrd="0" destOrd="8" presId="urn:microsoft.com/office/officeart/2005/8/layout/default"/>
    <dgm:cxn modelId="{16B4063E-6051-5841-AD16-CA66C201CB67}" srcId="{FDFD18C5-21A1-9948-A39E-F327A5460F3E}" destId="{443776A3-26DB-1547-B75F-39C088414B5C}" srcOrd="0" destOrd="0" parTransId="{D7DFF0F8-0EB7-D745-B4DD-A75995D64F6E}" sibTransId="{98688E81-44C3-FA4D-8554-16A7191C9904}"/>
    <dgm:cxn modelId="{9D93648C-E69E-FA46-9E3B-165C1953D2E0}" type="presOf" srcId="{16569B39-AD42-044E-BF5F-FB03D0234FF5}" destId="{F857DD8E-49BC-E14E-B63A-D1F51567791C}" srcOrd="0" destOrd="1" presId="urn:microsoft.com/office/officeart/2005/8/layout/default"/>
    <dgm:cxn modelId="{5A125B17-FC21-494E-90C1-C0BCEEE42B62}" srcId="{FE9E72E6-1C94-FF45-AA1E-B2E5B39BBA4E}" destId="{FA3E85ED-D1A6-A64F-BF7F-53045EF34C66}" srcOrd="0" destOrd="0" parTransId="{C27B35A5-63DC-9244-B886-EB683549C078}" sibTransId="{C16E0F7E-FBEB-6B45-847A-7F4A6321EE0F}"/>
    <dgm:cxn modelId="{E40BE460-476D-4F48-BCAB-F555A054559D}" type="presOf" srcId="{0299372F-0672-D440-B130-28AE8BE5C241}" destId="{561863C0-0515-7243-9EE7-35899AA684AB}" srcOrd="0" destOrd="4" presId="urn:microsoft.com/office/officeart/2005/8/layout/default"/>
    <dgm:cxn modelId="{F4C24C61-CA9F-564A-A06B-9C1F481D2F0A}" type="presOf" srcId="{28CE450E-D07B-6B4B-9A21-029A41976310}" destId="{561863C0-0515-7243-9EE7-35899AA684AB}" srcOrd="0" destOrd="6" presId="urn:microsoft.com/office/officeart/2005/8/layout/default"/>
    <dgm:cxn modelId="{F26E017B-0D9D-1849-B53B-A7F29869A76A}" srcId="{15C06257-E7A3-1644-A93A-8712A2EAE7A3}" destId="{0299372F-0672-D440-B130-28AE8BE5C241}" srcOrd="0" destOrd="0" parTransId="{E7476DCF-49D6-4C4B-B9E2-43FB9BDC6DCC}" sibTransId="{45C502A0-18DE-3C43-8F78-EABAC0587664}"/>
    <dgm:cxn modelId="{30B8FCA0-80CD-7245-9CDA-C12CDB29AF80}" type="presOf" srcId="{FDFD18C5-21A1-9948-A39E-F327A5460F3E}" destId="{561863C0-0515-7243-9EE7-35899AA684AB}" srcOrd="0" destOrd="7" presId="urn:microsoft.com/office/officeart/2005/8/layout/default"/>
    <dgm:cxn modelId="{DF30219A-F8DE-094F-9DFE-A5A3AA2F41DB}" srcId="{FE9E72E6-1C94-FF45-AA1E-B2E5B39BBA4E}" destId="{198FC47F-2CDA-0444-88A5-A1E62BCB1FFA}" srcOrd="2" destOrd="0" parTransId="{B7C0EDD9-AD68-854D-814F-5D03CEDBB6C5}" sibTransId="{3187B11D-C104-D24C-9C2D-8A4BC25F78AA}"/>
    <dgm:cxn modelId="{96B79F92-0D0E-9741-A35F-617A02D5D561}" srcId="{9F0BEB30-F99C-F748-8A4D-ADBA305AA79D}" destId="{FDFD18C5-21A1-9948-A39E-F327A5460F3E}" srcOrd="2" destOrd="0" parTransId="{FEC81C86-A8DE-BF45-A5A9-C1220917F411}" sibTransId="{1881A6F8-3FD5-5344-91FA-D54E6B0E4BDF}"/>
    <dgm:cxn modelId="{37A94BEC-32ED-EB44-9048-DA9723557D29}" type="presOf" srcId="{E294FB2E-4F25-D64F-A3B1-F04B657EA1AB}" destId="{561863C0-0515-7243-9EE7-35899AA684AB}" srcOrd="0" destOrd="0" presId="urn:microsoft.com/office/officeart/2005/8/layout/default"/>
    <dgm:cxn modelId="{CDD6B214-649B-CF4F-A3F3-CBAF9664BC3D}" srcId="{9F0BEB30-F99C-F748-8A4D-ADBA305AA79D}" destId="{15C06257-E7A3-1644-A93A-8712A2EAE7A3}" srcOrd="0" destOrd="0" parTransId="{C31A35F8-CB46-9741-AF3A-8773DCFC214E}" sibTransId="{BA590180-1246-264D-B3B8-2D8E2932F368}"/>
    <dgm:cxn modelId="{D9D91177-004D-3A45-BC88-3EF72FD03477}" srcId="{198FC47F-2CDA-0444-88A5-A1E62BCB1FFA}" destId="{16569B39-AD42-044E-BF5F-FB03D0234FF5}" srcOrd="0" destOrd="0" parTransId="{0FCA78F4-4C53-274E-AEAF-EA8F5408CAB9}" sibTransId="{395D95A6-FE1D-9041-81AE-79ED3513DF70}"/>
    <dgm:cxn modelId="{5455F46F-85D8-A44F-A213-424F9BC5D90E}" srcId="{FE9E72E6-1C94-FF45-AA1E-B2E5B39BBA4E}" destId="{E294FB2E-4F25-D64F-A3B1-F04B657EA1AB}" srcOrd="1" destOrd="0" parTransId="{C050D1A8-4630-6440-AFBD-FCF765C4D007}" sibTransId="{8197594F-C890-4F41-B447-A43668B4B179}"/>
    <dgm:cxn modelId="{3E10FB1E-0DD0-9545-8809-50C589670D9A}" type="presParOf" srcId="{93C889D2-1F43-5D4D-9F4C-A92D9CB36DAE}" destId="{8870ABD5-8B7B-5442-B23F-8F5E2D1FDF2E}" srcOrd="0" destOrd="0" presId="urn:microsoft.com/office/officeart/2005/8/layout/default"/>
    <dgm:cxn modelId="{F51EC36A-345F-704F-8B6D-44950BC23AB3}" type="presParOf" srcId="{93C889D2-1F43-5D4D-9F4C-A92D9CB36DAE}" destId="{74F26B8C-18CB-C142-9EAE-69212C1F1D7C}" srcOrd="1" destOrd="0" presId="urn:microsoft.com/office/officeart/2005/8/layout/default"/>
    <dgm:cxn modelId="{A6C92B13-12C3-EC4D-A4C2-2162C1EEDBD1}" type="presParOf" srcId="{93C889D2-1F43-5D4D-9F4C-A92D9CB36DAE}" destId="{561863C0-0515-7243-9EE7-35899AA684AB}" srcOrd="2" destOrd="0" presId="urn:microsoft.com/office/officeart/2005/8/layout/default"/>
    <dgm:cxn modelId="{7B28E712-940B-6249-AEB1-A15EC6339444}" type="presParOf" srcId="{93C889D2-1F43-5D4D-9F4C-A92D9CB36DAE}" destId="{D7811F5A-A32C-574B-A128-6FE1DE536F26}" srcOrd="3" destOrd="0" presId="urn:microsoft.com/office/officeart/2005/8/layout/default"/>
    <dgm:cxn modelId="{435BA67F-0533-3540-BCE1-DDD5B17EC01E}" type="presParOf" srcId="{93C889D2-1F43-5D4D-9F4C-A92D9CB36DAE}" destId="{F857DD8E-49BC-E14E-B63A-D1F51567791C}" srcOrd="4"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7C9F8F-A0FB-974B-BD4C-EA27F7AF12C8}"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D3030EA-D047-D247-9718-EA99F75B5A31}">
      <dgm:prSet phldrT="[Text]" custT="1"/>
      <dgm:spPr/>
      <dgm:t>
        <a:bodyPr/>
        <a:lstStyle/>
        <a:p>
          <a:r>
            <a:rPr lang="en-US" sz="2000" b="1" dirty="0" smtClean="0">
              <a:effectLst>
                <a:outerShdw blurRad="38100" dist="38100" dir="2700000" algn="tl">
                  <a:srgbClr val="000000">
                    <a:alpha val="43137"/>
                  </a:srgbClr>
                </a:outerShdw>
              </a:effectLst>
            </a:rPr>
            <a:t>Abuse and nefarious use of cloud computing</a:t>
          </a:r>
          <a:endParaRPr lang="en-US" sz="2000" b="1" dirty="0">
            <a:effectLst>
              <a:outerShdw blurRad="38100" dist="38100" dir="2700000" algn="tl">
                <a:srgbClr val="000000">
                  <a:alpha val="43137"/>
                </a:srgbClr>
              </a:outerShdw>
            </a:effectLst>
          </a:endParaRPr>
        </a:p>
      </dgm:t>
    </dgm:pt>
    <dgm:pt modelId="{CB5AA658-78A5-7A4A-A6DD-16F5BE965D35}" cxnId="{657A94ED-BC02-4844-940E-1E55D1124BB7}" type="parTrans">
      <dgm:prSet/>
      <dgm:spPr/>
      <dgm:t>
        <a:bodyPr/>
        <a:lstStyle/>
        <a:p>
          <a:endParaRPr lang="en-US"/>
        </a:p>
      </dgm:t>
    </dgm:pt>
    <dgm:pt modelId="{2C586F96-A3CF-7145-80FB-C9F323C992D4}" cxnId="{657A94ED-BC02-4844-940E-1E55D1124BB7}" type="sibTrans">
      <dgm:prSet/>
      <dgm:spPr/>
      <dgm:t>
        <a:bodyPr/>
        <a:lstStyle/>
        <a:p>
          <a:endParaRPr lang="en-US"/>
        </a:p>
      </dgm:t>
    </dgm:pt>
    <dgm:pt modelId="{A9CE44E0-AE3A-7349-B728-EC68A34CE369}">
      <dgm:prSet/>
      <dgm:spPr/>
      <dgm:t>
        <a:bodyPr/>
        <a:lstStyle/>
        <a:p>
          <a:r>
            <a:rPr lang="en-US" dirty="0" smtClean="0"/>
            <a:t>Countermeasures: stricter initial registration and validation processes; enhanced credit card fraud monitoring and coordination; comprehensive introspection of customer network traffic; monitoring public blacklists for one’s own network blocks</a:t>
          </a:r>
        </a:p>
      </dgm:t>
    </dgm:pt>
    <dgm:pt modelId="{399F12D9-D8EE-5946-A02F-691460D465C5}" cxnId="{B683C04A-64CC-0846-8F40-B8FFB0BA2956}" type="parTrans">
      <dgm:prSet/>
      <dgm:spPr/>
      <dgm:t>
        <a:bodyPr/>
        <a:lstStyle/>
        <a:p>
          <a:endParaRPr lang="en-US"/>
        </a:p>
      </dgm:t>
    </dgm:pt>
    <dgm:pt modelId="{7A48AABB-A42D-BB4C-A940-8C4441F3CE93}" cxnId="{B683C04A-64CC-0846-8F40-B8FFB0BA2956}" type="sibTrans">
      <dgm:prSet/>
      <dgm:spPr/>
      <dgm:t>
        <a:bodyPr/>
        <a:lstStyle/>
        <a:p>
          <a:endParaRPr lang="en-US"/>
        </a:p>
      </dgm:t>
    </dgm:pt>
    <dgm:pt modelId="{9E67C887-02EE-794B-83DE-CE69F175936F}">
      <dgm:prSet custT="1"/>
      <dgm:spPr/>
      <dgm:t>
        <a:bodyPr/>
        <a:lstStyle/>
        <a:p>
          <a:r>
            <a:rPr lang="en-US" sz="2000" b="1" dirty="0" smtClean="0">
              <a:effectLst>
                <a:outerShdw blurRad="38100" dist="38100" dir="2700000" algn="tl">
                  <a:srgbClr val="000000">
                    <a:alpha val="43137"/>
                  </a:srgbClr>
                </a:outerShdw>
              </a:effectLst>
            </a:rPr>
            <a:t>Malicious insiders</a:t>
          </a:r>
        </a:p>
      </dgm:t>
    </dgm:pt>
    <dgm:pt modelId="{1177B46F-B306-4E4B-89B7-7DFEA45D44D5}" cxnId="{F6CCD9F9-62FF-EC4B-B2C8-4215B38B5A2C}" type="parTrans">
      <dgm:prSet/>
      <dgm:spPr/>
      <dgm:t>
        <a:bodyPr/>
        <a:lstStyle/>
        <a:p>
          <a:endParaRPr lang="en-US"/>
        </a:p>
      </dgm:t>
    </dgm:pt>
    <dgm:pt modelId="{79E058F8-43F4-8B4F-ABD8-1859B4449E83}" cxnId="{F6CCD9F9-62FF-EC4B-B2C8-4215B38B5A2C}" type="sibTrans">
      <dgm:prSet/>
      <dgm:spPr/>
      <dgm:t>
        <a:bodyPr/>
        <a:lstStyle/>
        <a:p>
          <a:endParaRPr lang="en-US"/>
        </a:p>
      </dgm:t>
    </dgm:pt>
    <dgm:pt modelId="{A75EEFFA-11C6-2545-9AE2-472325A6422B}">
      <dgm:prSet/>
      <dgm:spPr/>
      <dgm:t>
        <a:bodyPr/>
        <a:lstStyle/>
        <a:p>
          <a:r>
            <a:rPr lang="en-US" dirty="0" smtClean="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endParaRPr lang="en-US" dirty="0"/>
        </a:p>
      </dgm:t>
    </dgm:pt>
    <dgm:pt modelId="{BAA150A1-A3FB-B04D-B8F3-44A907C54E01}" cxnId="{65ECE66B-3D23-F84A-A77D-4D999F460396}" type="parTrans">
      <dgm:prSet/>
      <dgm:spPr/>
      <dgm:t>
        <a:bodyPr/>
        <a:lstStyle/>
        <a:p>
          <a:endParaRPr lang="en-US"/>
        </a:p>
      </dgm:t>
    </dgm:pt>
    <dgm:pt modelId="{D9619DB5-18C5-3E49-B442-BEE338D8024C}" cxnId="{65ECE66B-3D23-F84A-A77D-4D999F460396}" type="sibTrans">
      <dgm:prSet/>
      <dgm:spPr/>
      <dgm:t>
        <a:bodyPr/>
        <a:lstStyle/>
        <a:p>
          <a:endParaRPr lang="en-US"/>
        </a:p>
      </dgm:t>
    </dgm:pt>
    <dgm:pt modelId="{4A266F4E-B8E2-DF4D-AB60-674DD13943FB}" type="pres">
      <dgm:prSet presAssocID="{717C9F8F-A0FB-974B-BD4C-EA27F7AF12C8}" presName="linear" presStyleCnt="0">
        <dgm:presLayoutVars>
          <dgm:dir/>
          <dgm:animLvl val="lvl"/>
          <dgm:resizeHandles val="exact"/>
        </dgm:presLayoutVars>
      </dgm:prSet>
      <dgm:spPr/>
      <dgm:t>
        <a:bodyPr/>
        <a:lstStyle/>
        <a:p>
          <a:endParaRPr lang="en-US"/>
        </a:p>
      </dgm:t>
    </dgm:pt>
    <dgm:pt modelId="{FE94D194-A70A-E149-A2C4-D6E5957B755C}" type="pres">
      <dgm:prSet presAssocID="{1D3030EA-D047-D247-9718-EA99F75B5A31}" presName="parentLin" presStyleCnt="0"/>
      <dgm:spPr/>
    </dgm:pt>
    <dgm:pt modelId="{E578066D-EB92-F44C-AF1A-49ADEA9EFA95}" type="pres">
      <dgm:prSet presAssocID="{1D3030EA-D047-D247-9718-EA99F75B5A31}" presName="parentLeftMargin" presStyleLbl="node1" presStyleIdx="0" presStyleCnt="2"/>
      <dgm:spPr/>
      <dgm:t>
        <a:bodyPr/>
        <a:lstStyle/>
        <a:p>
          <a:endParaRPr lang="en-US"/>
        </a:p>
      </dgm:t>
    </dgm:pt>
    <dgm:pt modelId="{37C45156-8F54-824A-A370-3967D3EEBE2A}" type="pres">
      <dgm:prSet presAssocID="{1D3030EA-D047-D247-9718-EA99F75B5A31}" presName="parentText" presStyleLbl="node1" presStyleIdx="0" presStyleCnt="2">
        <dgm:presLayoutVars>
          <dgm:chMax val="0"/>
          <dgm:bulletEnabled val="1"/>
        </dgm:presLayoutVars>
      </dgm:prSet>
      <dgm:spPr/>
      <dgm:t>
        <a:bodyPr/>
        <a:lstStyle/>
        <a:p>
          <a:endParaRPr lang="en-US"/>
        </a:p>
      </dgm:t>
    </dgm:pt>
    <dgm:pt modelId="{070464B7-E54C-4B44-97EC-6F48AE01968D}" type="pres">
      <dgm:prSet presAssocID="{1D3030EA-D047-D247-9718-EA99F75B5A31}" presName="negativeSpace" presStyleCnt="0"/>
      <dgm:spPr/>
    </dgm:pt>
    <dgm:pt modelId="{9EF1CEDF-B8B9-E34D-8A3C-DB0812D3F0C4}" type="pres">
      <dgm:prSet presAssocID="{1D3030EA-D047-D247-9718-EA99F75B5A31}" presName="childText" presStyleLbl="conFgAcc1" presStyleIdx="0" presStyleCnt="2">
        <dgm:presLayoutVars>
          <dgm:bulletEnabled val="1"/>
        </dgm:presLayoutVars>
      </dgm:prSet>
      <dgm:spPr/>
      <dgm:t>
        <a:bodyPr/>
        <a:lstStyle/>
        <a:p>
          <a:endParaRPr lang="en-US"/>
        </a:p>
      </dgm:t>
    </dgm:pt>
    <dgm:pt modelId="{1BB45D10-2250-574B-9FEA-BF69A9BC95CA}" type="pres">
      <dgm:prSet presAssocID="{2C586F96-A3CF-7145-80FB-C9F323C992D4}" presName="spaceBetweenRectangles" presStyleCnt="0"/>
      <dgm:spPr/>
    </dgm:pt>
    <dgm:pt modelId="{18DD53C2-29AB-D842-9425-BAAC8F4892D1}" type="pres">
      <dgm:prSet presAssocID="{9E67C887-02EE-794B-83DE-CE69F175936F}" presName="parentLin" presStyleCnt="0"/>
      <dgm:spPr/>
    </dgm:pt>
    <dgm:pt modelId="{09E21379-26C4-0A4F-98BB-DFD5B0CEAF2A}" type="pres">
      <dgm:prSet presAssocID="{9E67C887-02EE-794B-83DE-CE69F175936F}" presName="parentLeftMargin" presStyleLbl="node1" presStyleIdx="0" presStyleCnt="2"/>
      <dgm:spPr/>
      <dgm:t>
        <a:bodyPr/>
        <a:lstStyle/>
        <a:p>
          <a:endParaRPr lang="en-US"/>
        </a:p>
      </dgm:t>
    </dgm:pt>
    <dgm:pt modelId="{6E3F0468-7899-F74E-A661-32C72E12B05A}" type="pres">
      <dgm:prSet presAssocID="{9E67C887-02EE-794B-83DE-CE69F175936F}" presName="parentText" presStyleLbl="node1" presStyleIdx="1" presStyleCnt="2">
        <dgm:presLayoutVars>
          <dgm:chMax val="0"/>
          <dgm:bulletEnabled val="1"/>
        </dgm:presLayoutVars>
      </dgm:prSet>
      <dgm:spPr/>
      <dgm:t>
        <a:bodyPr/>
        <a:lstStyle/>
        <a:p>
          <a:endParaRPr lang="en-US"/>
        </a:p>
      </dgm:t>
    </dgm:pt>
    <dgm:pt modelId="{1155D9CD-F16D-8745-BD59-00526B288C5C}" type="pres">
      <dgm:prSet presAssocID="{9E67C887-02EE-794B-83DE-CE69F175936F}" presName="negativeSpace" presStyleCnt="0"/>
      <dgm:spPr/>
    </dgm:pt>
    <dgm:pt modelId="{9411D596-4DE5-3E48-9AC5-F8F3BFB63BE5}" type="pres">
      <dgm:prSet presAssocID="{9E67C887-02EE-794B-83DE-CE69F175936F}" presName="childText" presStyleLbl="conFgAcc1" presStyleIdx="1" presStyleCnt="2">
        <dgm:presLayoutVars>
          <dgm:bulletEnabled val="1"/>
        </dgm:presLayoutVars>
      </dgm:prSet>
      <dgm:spPr/>
      <dgm:t>
        <a:bodyPr/>
        <a:lstStyle/>
        <a:p>
          <a:endParaRPr lang="en-US"/>
        </a:p>
      </dgm:t>
    </dgm:pt>
  </dgm:ptLst>
  <dgm:cxnLst>
    <dgm:cxn modelId="{4C2B3DB9-92D9-2D45-A768-71496A161F13}" type="presOf" srcId="{1D3030EA-D047-D247-9718-EA99F75B5A31}" destId="{37C45156-8F54-824A-A370-3967D3EEBE2A}" srcOrd="1" destOrd="0" presId="urn:microsoft.com/office/officeart/2005/8/layout/list1"/>
    <dgm:cxn modelId="{B683C04A-64CC-0846-8F40-B8FFB0BA2956}" srcId="{1D3030EA-D047-D247-9718-EA99F75B5A31}" destId="{A9CE44E0-AE3A-7349-B728-EC68A34CE369}" srcOrd="0" destOrd="0" parTransId="{399F12D9-D8EE-5946-A02F-691460D465C5}" sibTransId="{7A48AABB-A42D-BB4C-A940-8C4441F3CE93}"/>
    <dgm:cxn modelId="{BB406A76-77E7-C347-99E3-92DC7CCC8721}" type="presOf" srcId="{9E67C887-02EE-794B-83DE-CE69F175936F}" destId="{09E21379-26C4-0A4F-98BB-DFD5B0CEAF2A}" srcOrd="0" destOrd="0" presId="urn:microsoft.com/office/officeart/2005/8/layout/list1"/>
    <dgm:cxn modelId="{65ECE66B-3D23-F84A-A77D-4D999F460396}" srcId="{9E67C887-02EE-794B-83DE-CE69F175936F}" destId="{A75EEFFA-11C6-2545-9AE2-472325A6422B}" srcOrd="0" destOrd="0" parTransId="{BAA150A1-A3FB-B04D-B8F3-44A907C54E01}" sibTransId="{D9619DB5-18C5-3E49-B442-BEE338D8024C}"/>
    <dgm:cxn modelId="{69F3641B-7616-8240-A2B8-FCFEFB8DF60D}" type="presOf" srcId="{A9CE44E0-AE3A-7349-B728-EC68A34CE369}" destId="{9EF1CEDF-B8B9-E34D-8A3C-DB0812D3F0C4}" srcOrd="0" destOrd="0" presId="urn:microsoft.com/office/officeart/2005/8/layout/list1"/>
    <dgm:cxn modelId="{E999B4C9-EC27-1142-9371-ADC143495051}" type="presOf" srcId="{9E67C887-02EE-794B-83DE-CE69F175936F}" destId="{6E3F0468-7899-F74E-A661-32C72E12B05A}" srcOrd="1" destOrd="0" presId="urn:microsoft.com/office/officeart/2005/8/layout/list1"/>
    <dgm:cxn modelId="{68729DF1-6DB3-C945-A099-9B073AC4DA72}" type="presOf" srcId="{1D3030EA-D047-D247-9718-EA99F75B5A31}" destId="{E578066D-EB92-F44C-AF1A-49ADEA9EFA95}" srcOrd="0" destOrd="0" presId="urn:microsoft.com/office/officeart/2005/8/layout/list1"/>
    <dgm:cxn modelId="{F6CCD9F9-62FF-EC4B-B2C8-4215B38B5A2C}" srcId="{717C9F8F-A0FB-974B-BD4C-EA27F7AF12C8}" destId="{9E67C887-02EE-794B-83DE-CE69F175936F}" srcOrd="1" destOrd="0" parTransId="{1177B46F-B306-4E4B-89B7-7DFEA45D44D5}" sibTransId="{79E058F8-43F4-8B4F-ABD8-1859B4449E83}"/>
    <dgm:cxn modelId="{16030D8E-A629-4045-AA62-C335CDBC3BD1}" type="presOf" srcId="{717C9F8F-A0FB-974B-BD4C-EA27F7AF12C8}" destId="{4A266F4E-B8E2-DF4D-AB60-674DD13943FB}" srcOrd="0" destOrd="0" presId="urn:microsoft.com/office/officeart/2005/8/layout/list1"/>
    <dgm:cxn modelId="{657A94ED-BC02-4844-940E-1E55D1124BB7}" srcId="{717C9F8F-A0FB-974B-BD4C-EA27F7AF12C8}" destId="{1D3030EA-D047-D247-9718-EA99F75B5A31}" srcOrd="0" destOrd="0" parTransId="{CB5AA658-78A5-7A4A-A6DD-16F5BE965D35}" sibTransId="{2C586F96-A3CF-7145-80FB-C9F323C992D4}"/>
    <dgm:cxn modelId="{795DA824-CDD2-8841-88F3-F0853B4BDAF9}" type="presOf" srcId="{A75EEFFA-11C6-2545-9AE2-472325A6422B}" destId="{9411D596-4DE5-3E48-9AC5-F8F3BFB63BE5}" srcOrd="0" destOrd="0" presId="urn:microsoft.com/office/officeart/2005/8/layout/list1"/>
    <dgm:cxn modelId="{C8987529-5E5D-BF42-9ABF-3BE5271AA280}" type="presParOf" srcId="{4A266F4E-B8E2-DF4D-AB60-674DD13943FB}" destId="{FE94D194-A70A-E149-A2C4-D6E5957B755C}" srcOrd="0" destOrd="0" presId="urn:microsoft.com/office/officeart/2005/8/layout/list1"/>
    <dgm:cxn modelId="{873981FD-D310-A94B-A908-E613C3CA5F4D}" type="presParOf" srcId="{FE94D194-A70A-E149-A2C4-D6E5957B755C}" destId="{E578066D-EB92-F44C-AF1A-49ADEA9EFA95}" srcOrd="0" destOrd="0" presId="urn:microsoft.com/office/officeart/2005/8/layout/list1"/>
    <dgm:cxn modelId="{1DE63BA5-0E4B-3A4C-8963-239CE6EE4D55}" type="presParOf" srcId="{FE94D194-A70A-E149-A2C4-D6E5957B755C}" destId="{37C45156-8F54-824A-A370-3967D3EEBE2A}" srcOrd="1" destOrd="0" presId="urn:microsoft.com/office/officeart/2005/8/layout/list1"/>
    <dgm:cxn modelId="{1EA83650-AD32-2443-93A2-09640931BD02}" type="presParOf" srcId="{4A266F4E-B8E2-DF4D-AB60-674DD13943FB}" destId="{070464B7-E54C-4B44-97EC-6F48AE01968D}" srcOrd="1" destOrd="0" presId="urn:microsoft.com/office/officeart/2005/8/layout/list1"/>
    <dgm:cxn modelId="{8A6A1D18-0533-9B4C-8A16-6564344ED191}" type="presParOf" srcId="{4A266F4E-B8E2-DF4D-AB60-674DD13943FB}" destId="{9EF1CEDF-B8B9-E34D-8A3C-DB0812D3F0C4}" srcOrd="2" destOrd="0" presId="urn:microsoft.com/office/officeart/2005/8/layout/list1"/>
    <dgm:cxn modelId="{E384E984-1605-D54F-AA45-779F4220D12C}" type="presParOf" srcId="{4A266F4E-B8E2-DF4D-AB60-674DD13943FB}" destId="{1BB45D10-2250-574B-9FEA-BF69A9BC95CA}" srcOrd="3" destOrd="0" presId="urn:microsoft.com/office/officeart/2005/8/layout/list1"/>
    <dgm:cxn modelId="{095805B9-2C73-F747-8F5B-5CD292895238}" type="presParOf" srcId="{4A266F4E-B8E2-DF4D-AB60-674DD13943FB}" destId="{18DD53C2-29AB-D842-9425-BAAC8F4892D1}" srcOrd="4" destOrd="0" presId="urn:microsoft.com/office/officeart/2005/8/layout/list1"/>
    <dgm:cxn modelId="{0EC08C29-9A7C-7248-BF8F-544918A35480}" type="presParOf" srcId="{18DD53C2-29AB-D842-9425-BAAC8F4892D1}" destId="{09E21379-26C4-0A4F-98BB-DFD5B0CEAF2A}" srcOrd="0" destOrd="0" presId="urn:microsoft.com/office/officeart/2005/8/layout/list1"/>
    <dgm:cxn modelId="{6CC3E27B-5B70-3A49-8BF6-DF0905C02CCE}" type="presParOf" srcId="{18DD53C2-29AB-D842-9425-BAAC8F4892D1}" destId="{6E3F0468-7899-F74E-A661-32C72E12B05A}" srcOrd="1" destOrd="0" presId="urn:microsoft.com/office/officeart/2005/8/layout/list1"/>
    <dgm:cxn modelId="{4C822E8D-6003-404B-AA85-4A9C1A9B88F1}" type="presParOf" srcId="{4A266F4E-B8E2-DF4D-AB60-674DD13943FB}" destId="{1155D9CD-F16D-8745-BD59-00526B288C5C}" srcOrd="5" destOrd="0" presId="urn:microsoft.com/office/officeart/2005/8/layout/list1"/>
    <dgm:cxn modelId="{2A047B19-B59E-1745-B084-F2ABC6463169}" type="presParOf" srcId="{4A266F4E-B8E2-DF4D-AB60-674DD13943FB}" destId="{9411D596-4DE5-3E48-9AC5-F8F3BFB63BE5}" srcOrd="6"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97258A-159B-824C-AC89-F650B9F85E4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776B7349-A877-AC4C-9361-50D458774E00}">
      <dgm:prSet/>
      <dgm:spPr>
        <a:solidFill>
          <a:schemeClr val="bg1"/>
        </a:solidFill>
        <a:ln>
          <a:solidFill>
            <a:schemeClr val="accent1"/>
          </a:solidFill>
        </a:ln>
      </dgm:spPr>
      <dgm:t>
        <a:bodyPr/>
        <a:lstStyle/>
        <a:p>
          <a:pPr rtl="0"/>
          <a:r>
            <a:rPr lang="en-US" dirty="0" smtClean="0"/>
            <a:t>Insecure interfaces and APIs</a:t>
          </a:r>
          <a:endParaRPr lang="en-US" dirty="0"/>
        </a:p>
      </dgm:t>
    </dgm:pt>
    <dgm:pt modelId="{A42CA639-395F-CE41-B687-3B99F7A70BA0}" cxnId="{3DB7F04F-2FD4-3E4F-9387-B85BB8C306EF}" type="parTrans">
      <dgm:prSet/>
      <dgm:spPr/>
      <dgm:t>
        <a:bodyPr/>
        <a:lstStyle/>
        <a:p>
          <a:endParaRPr lang="en-US"/>
        </a:p>
      </dgm:t>
    </dgm:pt>
    <dgm:pt modelId="{869AC387-F1B5-554B-8518-1EE7F163E0F9}" cxnId="{3DB7F04F-2FD4-3E4F-9387-B85BB8C306EF}" type="sibTrans">
      <dgm:prSet/>
      <dgm:spPr/>
      <dgm:t>
        <a:bodyPr/>
        <a:lstStyle/>
        <a:p>
          <a:endParaRPr lang="en-US"/>
        </a:p>
      </dgm:t>
    </dgm:pt>
    <dgm:pt modelId="{C84301C5-9381-2C4D-989E-99F715416606}">
      <dgm:prSet/>
      <dgm:spPr>
        <a:ln>
          <a:solidFill>
            <a:schemeClr val="tx1"/>
          </a:solidFill>
        </a:ln>
      </dgm:spPr>
      <dgm:t>
        <a:bodyPr/>
        <a:lstStyle/>
        <a:p>
          <a:pPr rtl="0"/>
          <a:r>
            <a:rPr lang="en-US" dirty="0" smtClean="0">
              <a:effectLst/>
            </a:rPr>
            <a:t>Countermeasures:  analyzing the security model of CP interfaces; ensuring that strong authentication and access controls are implemented in concert with encryption machines; understanding the dependency chain associated with the API</a:t>
          </a:r>
          <a:endParaRPr lang="en-US" dirty="0">
            <a:effectLst/>
          </a:endParaRPr>
        </a:p>
      </dgm:t>
    </dgm:pt>
    <dgm:pt modelId="{ED7256DA-ABD1-E04F-A42F-9560FAB6C4DA}" cxnId="{39FD7A0D-BBDD-3445-99CD-9361AB091B20}" type="parTrans">
      <dgm:prSet/>
      <dgm:spPr/>
      <dgm:t>
        <a:bodyPr/>
        <a:lstStyle/>
        <a:p>
          <a:endParaRPr lang="en-US"/>
        </a:p>
      </dgm:t>
    </dgm:pt>
    <dgm:pt modelId="{54C92934-4A52-2F4E-B780-EF5943E3DEF9}" cxnId="{39FD7A0D-BBDD-3445-99CD-9361AB091B20}" type="sibTrans">
      <dgm:prSet/>
      <dgm:spPr/>
      <dgm:t>
        <a:bodyPr/>
        <a:lstStyle/>
        <a:p>
          <a:endParaRPr lang="en-US"/>
        </a:p>
      </dgm:t>
    </dgm:pt>
    <dgm:pt modelId="{1E9310DE-8809-594D-8A03-774C69F6A8EF}">
      <dgm:prSet/>
      <dgm:spPr>
        <a:solidFill>
          <a:schemeClr val="bg1"/>
        </a:solidFill>
        <a:ln>
          <a:solidFill>
            <a:schemeClr val="accent1"/>
          </a:solidFill>
        </a:ln>
      </dgm:spPr>
      <dgm:t>
        <a:bodyPr/>
        <a:lstStyle/>
        <a:p>
          <a:pPr rtl="0"/>
          <a:r>
            <a:rPr lang="en-US" dirty="0" smtClean="0"/>
            <a:t>Shared technology issues</a:t>
          </a:r>
          <a:endParaRPr lang="en-US" dirty="0"/>
        </a:p>
      </dgm:t>
    </dgm:pt>
    <dgm:pt modelId="{10FB7AFF-D389-4F4F-AFB2-1054549681AC}" cxnId="{9B45263F-8D34-9C45-AFA4-4EB544432536}" type="parTrans">
      <dgm:prSet/>
      <dgm:spPr/>
      <dgm:t>
        <a:bodyPr/>
        <a:lstStyle/>
        <a:p>
          <a:endParaRPr lang="en-US"/>
        </a:p>
      </dgm:t>
    </dgm:pt>
    <dgm:pt modelId="{60F1955B-77AD-3E4E-B21D-EB3628B609C0}" cxnId="{9B45263F-8D34-9C45-AFA4-4EB544432536}" type="sibTrans">
      <dgm:prSet/>
      <dgm:spPr/>
      <dgm:t>
        <a:bodyPr/>
        <a:lstStyle/>
        <a:p>
          <a:endParaRPr lang="en-US"/>
        </a:p>
      </dgm:t>
    </dgm:pt>
    <dgm:pt modelId="{C47D0D6B-2C48-6140-BC30-D20BC627D0CF}">
      <dgm:prSet/>
      <dgm:spPr>
        <a:ln>
          <a:solidFill>
            <a:schemeClr val="tx1"/>
          </a:solidFill>
        </a:ln>
      </dgm:spPr>
      <dgm:t>
        <a:bodyPr/>
        <a:lstStyle/>
        <a:p>
          <a:pPr rtl="0"/>
          <a:r>
            <a:rPr lang="en-US" dirty="0" smtClean="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endParaRPr lang="en-US" dirty="0"/>
        </a:p>
      </dgm:t>
    </dgm:pt>
    <dgm:pt modelId="{117F5227-ED7E-A644-BBA4-47B1EF09A667}" cxnId="{DEB31D1E-5BBC-8F47-A412-30EF794DE377}" type="parTrans">
      <dgm:prSet/>
      <dgm:spPr/>
      <dgm:t>
        <a:bodyPr/>
        <a:lstStyle/>
        <a:p>
          <a:endParaRPr lang="en-US"/>
        </a:p>
      </dgm:t>
    </dgm:pt>
    <dgm:pt modelId="{DB696ACB-9E41-F747-89D4-207EA26FD1A0}" cxnId="{DEB31D1E-5BBC-8F47-A412-30EF794DE377}" type="sibTrans">
      <dgm:prSet/>
      <dgm:spPr/>
      <dgm:t>
        <a:bodyPr/>
        <a:lstStyle/>
        <a:p>
          <a:endParaRPr lang="en-US"/>
        </a:p>
      </dgm:t>
    </dgm:pt>
    <dgm:pt modelId="{C0F3265C-7C03-064A-9CE2-95CFD45D8A04}">
      <dgm:prSet/>
      <dgm:spPr>
        <a:solidFill>
          <a:schemeClr val="bg1"/>
        </a:solidFill>
        <a:ln>
          <a:solidFill>
            <a:schemeClr val="accent1"/>
          </a:solidFill>
        </a:ln>
      </dgm:spPr>
      <dgm:t>
        <a:bodyPr/>
        <a:lstStyle/>
        <a:p>
          <a:pPr rtl="0"/>
          <a:r>
            <a:rPr lang="en-US" dirty="0" smtClean="0"/>
            <a:t>Data loss or leakage</a:t>
          </a:r>
          <a:endParaRPr lang="en-US" dirty="0"/>
        </a:p>
      </dgm:t>
    </dgm:pt>
    <dgm:pt modelId="{0E14488F-D947-C544-87E3-7F3B270FB191}" cxnId="{207C3AEE-CD2F-084E-B4E1-B2AD6FA31BA5}" type="parTrans">
      <dgm:prSet/>
      <dgm:spPr/>
      <dgm:t>
        <a:bodyPr/>
        <a:lstStyle/>
        <a:p>
          <a:endParaRPr lang="en-US"/>
        </a:p>
      </dgm:t>
    </dgm:pt>
    <dgm:pt modelId="{82AD25EF-BB8D-964B-BE47-E753835EB83B}" cxnId="{207C3AEE-CD2F-084E-B4E1-B2AD6FA31BA5}" type="sibTrans">
      <dgm:prSet/>
      <dgm:spPr/>
      <dgm:t>
        <a:bodyPr/>
        <a:lstStyle/>
        <a:p>
          <a:endParaRPr lang="en-US"/>
        </a:p>
      </dgm:t>
    </dgm:pt>
    <dgm:pt modelId="{62B4360D-33DF-504B-91CF-420598117D45}">
      <dgm:prSet/>
      <dgm:spPr>
        <a:ln>
          <a:solidFill>
            <a:schemeClr val="tx1"/>
          </a:solidFill>
        </a:ln>
      </dgm:spPr>
      <dgm:t>
        <a:bodyPr/>
        <a:lstStyle/>
        <a:p>
          <a:pPr rtl="0"/>
          <a:r>
            <a:rPr lang="en-US" dirty="0" smtClean="0"/>
            <a:t>Countermeasures: implement strong API access control; encrypt and protect integrity of data in transit; analyze data protection at both design and run time; implement strong key generation, storage and management, and destruction practices</a:t>
          </a:r>
          <a:endParaRPr lang="en-US" dirty="0"/>
        </a:p>
      </dgm:t>
    </dgm:pt>
    <dgm:pt modelId="{61649CDB-9227-8548-80C3-082CDED52460}" cxnId="{04AA5A18-D98E-FE4B-8851-93F9C7142BEA}" type="parTrans">
      <dgm:prSet/>
      <dgm:spPr/>
      <dgm:t>
        <a:bodyPr/>
        <a:lstStyle/>
        <a:p>
          <a:endParaRPr lang="en-US"/>
        </a:p>
      </dgm:t>
    </dgm:pt>
    <dgm:pt modelId="{2C2CE951-8494-8841-8F5A-DD831D8D0F15}" cxnId="{04AA5A18-D98E-FE4B-8851-93F9C7142BEA}" type="sibTrans">
      <dgm:prSet/>
      <dgm:spPr/>
      <dgm:t>
        <a:bodyPr/>
        <a:lstStyle/>
        <a:p>
          <a:endParaRPr lang="en-US"/>
        </a:p>
      </dgm:t>
    </dgm:pt>
    <dgm:pt modelId="{D7B80C94-7EFA-C740-93D3-E0B80CCA2071}" type="pres">
      <dgm:prSet presAssocID="{9F97258A-159B-824C-AC89-F650B9F85E4D}" presName="theList" presStyleCnt="0">
        <dgm:presLayoutVars>
          <dgm:dir/>
          <dgm:animLvl val="lvl"/>
          <dgm:resizeHandles val="exact"/>
        </dgm:presLayoutVars>
      </dgm:prSet>
      <dgm:spPr/>
      <dgm:t>
        <a:bodyPr/>
        <a:lstStyle/>
        <a:p>
          <a:endParaRPr lang="en-US"/>
        </a:p>
      </dgm:t>
    </dgm:pt>
    <dgm:pt modelId="{0A53130D-8EA0-C744-9265-5C54A0E34BAB}" type="pres">
      <dgm:prSet presAssocID="{776B7349-A877-AC4C-9361-50D458774E00}" presName="compNode" presStyleCnt="0"/>
      <dgm:spPr/>
    </dgm:pt>
    <dgm:pt modelId="{D2B132E0-6FCC-1D46-9383-E979D4B11EAF}" type="pres">
      <dgm:prSet presAssocID="{776B7349-A877-AC4C-9361-50D458774E00}" presName="aNode" presStyleLbl="bgShp" presStyleIdx="0" presStyleCnt="3"/>
      <dgm:spPr/>
      <dgm:t>
        <a:bodyPr/>
        <a:lstStyle/>
        <a:p>
          <a:endParaRPr lang="en-US"/>
        </a:p>
      </dgm:t>
    </dgm:pt>
    <dgm:pt modelId="{2540A7E3-82DE-1E41-BEF5-15C6AE17C58A}" type="pres">
      <dgm:prSet presAssocID="{776B7349-A877-AC4C-9361-50D458774E00}" presName="textNode" presStyleLbl="bgShp" presStyleIdx="0" presStyleCnt="3"/>
      <dgm:spPr/>
      <dgm:t>
        <a:bodyPr/>
        <a:lstStyle/>
        <a:p>
          <a:endParaRPr lang="en-US"/>
        </a:p>
      </dgm:t>
    </dgm:pt>
    <dgm:pt modelId="{0F1CCD05-90CA-9249-A297-FF67657C2E91}" type="pres">
      <dgm:prSet presAssocID="{776B7349-A877-AC4C-9361-50D458774E00}" presName="compChildNode" presStyleCnt="0"/>
      <dgm:spPr/>
    </dgm:pt>
    <dgm:pt modelId="{0BD6DE1A-CCB8-9949-BA6F-A930EF3BCDB1}" type="pres">
      <dgm:prSet presAssocID="{776B7349-A877-AC4C-9361-50D458774E00}" presName="theInnerList" presStyleCnt="0"/>
      <dgm:spPr/>
    </dgm:pt>
    <dgm:pt modelId="{4AF864B6-07FB-204E-AAB9-09B9D8D67DBD}" type="pres">
      <dgm:prSet presAssocID="{C84301C5-9381-2C4D-989E-99F715416606}" presName="childNode" presStyleLbl="node1" presStyleIdx="0" presStyleCnt="3">
        <dgm:presLayoutVars>
          <dgm:bulletEnabled val="1"/>
        </dgm:presLayoutVars>
      </dgm:prSet>
      <dgm:spPr/>
      <dgm:t>
        <a:bodyPr/>
        <a:lstStyle/>
        <a:p>
          <a:endParaRPr lang="en-US"/>
        </a:p>
      </dgm:t>
    </dgm:pt>
    <dgm:pt modelId="{63E09444-54E3-C24C-B437-3C144574B183}" type="pres">
      <dgm:prSet presAssocID="{776B7349-A877-AC4C-9361-50D458774E00}" presName="aSpace" presStyleCnt="0"/>
      <dgm:spPr/>
    </dgm:pt>
    <dgm:pt modelId="{599BFD5C-2B79-6F40-BF73-F788B1642986}" type="pres">
      <dgm:prSet presAssocID="{1E9310DE-8809-594D-8A03-774C69F6A8EF}" presName="compNode" presStyleCnt="0"/>
      <dgm:spPr/>
    </dgm:pt>
    <dgm:pt modelId="{2952FDC1-A3E8-D348-85D6-B3CE5D2EC29F}" type="pres">
      <dgm:prSet presAssocID="{1E9310DE-8809-594D-8A03-774C69F6A8EF}" presName="aNode" presStyleLbl="bgShp" presStyleIdx="1" presStyleCnt="3"/>
      <dgm:spPr/>
      <dgm:t>
        <a:bodyPr/>
        <a:lstStyle/>
        <a:p>
          <a:endParaRPr lang="en-US"/>
        </a:p>
      </dgm:t>
    </dgm:pt>
    <dgm:pt modelId="{0E0015E6-BB3D-9F49-A4EA-E875C4836C5C}" type="pres">
      <dgm:prSet presAssocID="{1E9310DE-8809-594D-8A03-774C69F6A8EF}" presName="textNode" presStyleLbl="bgShp" presStyleIdx="1" presStyleCnt="3"/>
      <dgm:spPr/>
      <dgm:t>
        <a:bodyPr/>
        <a:lstStyle/>
        <a:p>
          <a:endParaRPr lang="en-US"/>
        </a:p>
      </dgm:t>
    </dgm:pt>
    <dgm:pt modelId="{A59EEB00-E013-964F-957E-23C1C9E2C357}" type="pres">
      <dgm:prSet presAssocID="{1E9310DE-8809-594D-8A03-774C69F6A8EF}" presName="compChildNode" presStyleCnt="0"/>
      <dgm:spPr/>
    </dgm:pt>
    <dgm:pt modelId="{A192F8FF-E01F-9046-B8EB-D8EF581EB074}" type="pres">
      <dgm:prSet presAssocID="{1E9310DE-8809-594D-8A03-774C69F6A8EF}" presName="theInnerList" presStyleCnt="0"/>
      <dgm:spPr/>
    </dgm:pt>
    <dgm:pt modelId="{24BCFB83-C89B-CE4C-8C4B-2900087FCF37}" type="pres">
      <dgm:prSet presAssocID="{C47D0D6B-2C48-6140-BC30-D20BC627D0CF}" presName="childNode" presStyleLbl="node1" presStyleIdx="1" presStyleCnt="3">
        <dgm:presLayoutVars>
          <dgm:bulletEnabled val="1"/>
        </dgm:presLayoutVars>
      </dgm:prSet>
      <dgm:spPr/>
      <dgm:t>
        <a:bodyPr/>
        <a:lstStyle/>
        <a:p>
          <a:endParaRPr lang="en-US"/>
        </a:p>
      </dgm:t>
    </dgm:pt>
    <dgm:pt modelId="{5DA79540-9BEA-3C48-8604-CB6961001CA6}" type="pres">
      <dgm:prSet presAssocID="{1E9310DE-8809-594D-8A03-774C69F6A8EF}" presName="aSpace" presStyleCnt="0"/>
      <dgm:spPr/>
    </dgm:pt>
    <dgm:pt modelId="{CE221FE8-8664-CE4B-ABB6-4392A76F2CA9}" type="pres">
      <dgm:prSet presAssocID="{C0F3265C-7C03-064A-9CE2-95CFD45D8A04}" presName="compNode" presStyleCnt="0"/>
      <dgm:spPr/>
    </dgm:pt>
    <dgm:pt modelId="{B3C53DE6-93CF-2140-BD5A-ED29DC9AA4CD}" type="pres">
      <dgm:prSet presAssocID="{C0F3265C-7C03-064A-9CE2-95CFD45D8A04}" presName="aNode" presStyleLbl="bgShp" presStyleIdx="2" presStyleCnt="3"/>
      <dgm:spPr/>
      <dgm:t>
        <a:bodyPr/>
        <a:lstStyle/>
        <a:p>
          <a:endParaRPr lang="en-US"/>
        </a:p>
      </dgm:t>
    </dgm:pt>
    <dgm:pt modelId="{EB153448-128F-F94A-AD09-8206F3988046}" type="pres">
      <dgm:prSet presAssocID="{C0F3265C-7C03-064A-9CE2-95CFD45D8A04}" presName="textNode" presStyleLbl="bgShp" presStyleIdx="2" presStyleCnt="3"/>
      <dgm:spPr/>
      <dgm:t>
        <a:bodyPr/>
        <a:lstStyle/>
        <a:p>
          <a:endParaRPr lang="en-US"/>
        </a:p>
      </dgm:t>
    </dgm:pt>
    <dgm:pt modelId="{55E5A289-A3DA-2845-9D14-9922691F7EDD}" type="pres">
      <dgm:prSet presAssocID="{C0F3265C-7C03-064A-9CE2-95CFD45D8A04}" presName="compChildNode" presStyleCnt="0"/>
      <dgm:spPr/>
    </dgm:pt>
    <dgm:pt modelId="{A2938222-ECDC-0443-A97F-7C182DA5E13D}" type="pres">
      <dgm:prSet presAssocID="{C0F3265C-7C03-064A-9CE2-95CFD45D8A04}" presName="theInnerList" presStyleCnt="0"/>
      <dgm:spPr/>
    </dgm:pt>
    <dgm:pt modelId="{6657413B-3488-8548-AF86-65A1AA311D35}" type="pres">
      <dgm:prSet presAssocID="{62B4360D-33DF-504B-91CF-420598117D45}" presName="childNode" presStyleLbl="node1" presStyleIdx="2" presStyleCnt="3">
        <dgm:presLayoutVars>
          <dgm:bulletEnabled val="1"/>
        </dgm:presLayoutVars>
      </dgm:prSet>
      <dgm:spPr/>
      <dgm:t>
        <a:bodyPr/>
        <a:lstStyle/>
        <a:p>
          <a:endParaRPr lang="en-US"/>
        </a:p>
      </dgm:t>
    </dgm:pt>
  </dgm:ptLst>
  <dgm:cxnLst>
    <dgm:cxn modelId="{DEB31D1E-5BBC-8F47-A412-30EF794DE377}" srcId="{1E9310DE-8809-594D-8A03-774C69F6A8EF}" destId="{C47D0D6B-2C48-6140-BC30-D20BC627D0CF}" srcOrd="0" destOrd="0" parTransId="{117F5227-ED7E-A644-BBA4-47B1EF09A667}" sibTransId="{DB696ACB-9E41-F747-89D4-207EA26FD1A0}"/>
    <dgm:cxn modelId="{CB26C983-A989-E54E-8F5C-B8917352DEA4}" type="presOf" srcId="{C47D0D6B-2C48-6140-BC30-D20BC627D0CF}" destId="{24BCFB83-C89B-CE4C-8C4B-2900087FCF37}" srcOrd="0" destOrd="0" presId="urn:microsoft.com/office/officeart/2005/8/layout/lProcess2"/>
    <dgm:cxn modelId="{81A61ABD-7FCC-4649-A954-928D6F7BC786}" type="presOf" srcId="{C0F3265C-7C03-064A-9CE2-95CFD45D8A04}" destId="{EB153448-128F-F94A-AD09-8206F3988046}" srcOrd="1" destOrd="0" presId="urn:microsoft.com/office/officeart/2005/8/layout/lProcess2"/>
    <dgm:cxn modelId="{39FD7A0D-BBDD-3445-99CD-9361AB091B20}" srcId="{776B7349-A877-AC4C-9361-50D458774E00}" destId="{C84301C5-9381-2C4D-989E-99F715416606}" srcOrd="0" destOrd="0" parTransId="{ED7256DA-ABD1-E04F-A42F-9560FAB6C4DA}" sibTransId="{54C92934-4A52-2F4E-B780-EF5943E3DEF9}"/>
    <dgm:cxn modelId="{F4AAED9A-11E9-E040-A7D6-795DD7AC39E9}" type="presOf" srcId="{9F97258A-159B-824C-AC89-F650B9F85E4D}" destId="{D7B80C94-7EFA-C740-93D3-E0B80CCA2071}" srcOrd="0" destOrd="0" presId="urn:microsoft.com/office/officeart/2005/8/layout/lProcess2"/>
    <dgm:cxn modelId="{ADB7AB4D-AB50-EC47-9F26-552383442671}" type="presOf" srcId="{776B7349-A877-AC4C-9361-50D458774E00}" destId="{2540A7E3-82DE-1E41-BEF5-15C6AE17C58A}" srcOrd="1" destOrd="0" presId="urn:microsoft.com/office/officeart/2005/8/layout/lProcess2"/>
    <dgm:cxn modelId="{B0C0C750-BE4F-E340-BCF4-0885EE87A2F6}" type="presOf" srcId="{C84301C5-9381-2C4D-989E-99F715416606}" destId="{4AF864B6-07FB-204E-AAB9-09B9D8D67DBD}" srcOrd="0" destOrd="0" presId="urn:microsoft.com/office/officeart/2005/8/layout/lProcess2"/>
    <dgm:cxn modelId="{9B45263F-8D34-9C45-AFA4-4EB544432536}" srcId="{9F97258A-159B-824C-AC89-F650B9F85E4D}" destId="{1E9310DE-8809-594D-8A03-774C69F6A8EF}" srcOrd="1" destOrd="0" parTransId="{10FB7AFF-D389-4F4F-AFB2-1054549681AC}" sibTransId="{60F1955B-77AD-3E4E-B21D-EB3628B609C0}"/>
    <dgm:cxn modelId="{3B9222FE-ACDA-004F-A85D-DD51A72FD11A}" type="presOf" srcId="{62B4360D-33DF-504B-91CF-420598117D45}" destId="{6657413B-3488-8548-AF86-65A1AA311D35}" srcOrd="0" destOrd="0" presId="urn:microsoft.com/office/officeart/2005/8/layout/lProcess2"/>
    <dgm:cxn modelId="{3DB7F04F-2FD4-3E4F-9387-B85BB8C306EF}" srcId="{9F97258A-159B-824C-AC89-F650B9F85E4D}" destId="{776B7349-A877-AC4C-9361-50D458774E00}" srcOrd="0" destOrd="0" parTransId="{A42CA639-395F-CE41-B687-3B99F7A70BA0}" sibTransId="{869AC387-F1B5-554B-8518-1EE7F163E0F9}"/>
    <dgm:cxn modelId="{091D32AE-E19E-2D46-A958-7173B84E1562}" type="presOf" srcId="{1E9310DE-8809-594D-8A03-774C69F6A8EF}" destId="{2952FDC1-A3E8-D348-85D6-B3CE5D2EC29F}" srcOrd="0" destOrd="0" presId="urn:microsoft.com/office/officeart/2005/8/layout/lProcess2"/>
    <dgm:cxn modelId="{407B7813-0B3E-7F4E-AC3E-D0C91384A215}" type="presOf" srcId="{C0F3265C-7C03-064A-9CE2-95CFD45D8A04}" destId="{B3C53DE6-93CF-2140-BD5A-ED29DC9AA4CD}" srcOrd="0" destOrd="0" presId="urn:microsoft.com/office/officeart/2005/8/layout/lProcess2"/>
    <dgm:cxn modelId="{04AA5A18-D98E-FE4B-8851-93F9C7142BEA}" srcId="{C0F3265C-7C03-064A-9CE2-95CFD45D8A04}" destId="{62B4360D-33DF-504B-91CF-420598117D45}" srcOrd="0" destOrd="0" parTransId="{61649CDB-9227-8548-80C3-082CDED52460}" sibTransId="{2C2CE951-8494-8841-8F5A-DD831D8D0F15}"/>
    <dgm:cxn modelId="{0AC5F850-1BE9-DD42-842E-02A7A3B0CE1B}" type="presOf" srcId="{1E9310DE-8809-594D-8A03-774C69F6A8EF}" destId="{0E0015E6-BB3D-9F49-A4EA-E875C4836C5C}" srcOrd="1" destOrd="0" presId="urn:microsoft.com/office/officeart/2005/8/layout/lProcess2"/>
    <dgm:cxn modelId="{207C3AEE-CD2F-084E-B4E1-B2AD6FA31BA5}" srcId="{9F97258A-159B-824C-AC89-F650B9F85E4D}" destId="{C0F3265C-7C03-064A-9CE2-95CFD45D8A04}" srcOrd="2" destOrd="0" parTransId="{0E14488F-D947-C544-87E3-7F3B270FB191}" sibTransId="{82AD25EF-BB8D-964B-BE47-E753835EB83B}"/>
    <dgm:cxn modelId="{CC9B905A-161E-A449-9DBE-8773FC4B6910}" type="presOf" srcId="{776B7349-A877-AC4C-9361-50D458774E00}" destId="{D2B132E0-6FCC-1D46-9383-E979D4B11EAF}" srcOrd="0" destOrd="0" presId="urn:microsoft.com/office/officeart/2005/8/layout/lProcess2"/>
    <dgm:cxn modelId="{64E6B685-72EE-CD4E-BBB7-782865A4FF1D}" type="presParOf" srcId="{D7B80C94-7EFA-C740-93D3-E0B80CCA2071}" destId="{0A53130D-8EA0-C744-9265-5C54A0E34BAB}" srcOrd="0" destOrd="0" presId="urn:microsoft.com/office/officeart/2005/8/layout/lProcess2"/>
    <dgm:cxn modelId="{E1878E39-282D-3A4D-ACB6-ADBD1DFFF289}" type="presParOf" srcId="{0A53130D-8EA0-C744-9265-5C54A0E34BAB}" destId="{D2B132E0-6FCC-1D46-9383-E979D4B11EAF}" srcOrd="0" destOrd="0" presId="urn:microsoft.com/office/officeart/2005/8/layout/lProcess2"/>
    <dgm:cxn modelId="{4E3C73C0-44E3-2945-B547-369688650CAC}" type="presParOf" srcId="{0A53130D-8EA0-C744-9265-5C54A0E34BAB}" destId="{2540A7E3-82DE-1E41-BEF5-15C6AE17C58A}" srcOrd="1" destOrd="0" presId="urn:microsoft.com/office/officeart/2005/8/layout/lProcess2"/>
    <dgm:cxn modelId="{84AFD213-600C-1E4D-9BB2-A9465F9EF1DA}" type="presParOf" srcId="{0A53130D-8EA0-C744-9265-5C54A0E34BAB}" destId="{0F1CCD05-90CA-9249-A297-FF67657C2E91}" srcOrd="2" destOrd="0" presId="urn:microsoft.com/office/officeart/2005/8/layout/lProcess2"/>
    <dgm:cxn modelId="{FF782965-4BBC-3D42-97AA-BD1EF9523BB4}" type="presParOf" srcId="{0F1CCD05-90CA-9249-A297-FF67657C2E91}" destId="{0BD6DE1A-CCB8-9949-BA6F-A930EF3BCDB1}" srcOrd="0" destOrd="0" presId="urn:microsoft.com/office/officeart/2005/8/layout/lProcess2"/>
    <dgm:cxn modelId="{63B9B6C0-5ADB-D94F-9E82-7BE7E3BB53CD}" type="presParOf" srcId="{0BD6DE1A-CCB8-9949-BA6F-A930EF3BCDB1}" destId="{4AF864B6-07FB-204E-AAB9-09B9D8D67DBD}" srcOrd="0" destOrd="0" presId="urn:microsoft.com/office/officeart/2005/8/layout/lProcess2"/>
    <dgm:cxn modelId="{F8F4F956-B6DE-3642-A428-F7D9171D61C3}" type="presParOf" srcId="{D7B80C94-7EFA-C740-93D3-E0B80CCA2071}" destId="{63E09444-54E3-C24C-B437-3C144574B183}" srcOrd="1" destOrd="0" presId="urn:microsoft.com/office/officeart/2005/8/layout/lProcess2"/>
    <dgm:cxn modelId="{FE61C27D-C471-464B-9315-0FD31B444A4A}" type="presParOf" srcId="{D7B80C94-7EFA-C740-93D3-E0B80CCA2071}" destId="{599BFD5C-2B79-6F40-BF73-F788B1642986}" srcOrd="2" destOrd="0" presId="urn:microsoft.com/office/officeart/2005/8/layout/lProcess2"/>
    <dgm:cxn modelId="{6152136F-E35A-C740-A505-140891C80EA9}" type="presParOf" srcId="{599BFD5C-2B79-6F40-BF73-F788B1642986}" destId="{2952FDC1-A3E8-D348-85D6-B3CE5D2EC29F}" srcOrd="0" destOrd="0" presId="urn:microsoft.com/office/officeart/2005/8/layout/lProcess2"/>
    <dgm:cxn modelId="{89DC0383-0FD3-E54C-A365-F292C057E08B}" type="presParOf" srcId="{599BFD5C-2B79-6F40-BF73-F788B1642986}" destId="{0E0015E6-BB3D-9F49-A4EA-E875C4836C5C}" srcOrd="1" destOrd="0" presId="urn:microsoft.com/office/officeart/2005/8/layout/lProcess2"/>
    <dgm:cxn modelId="{96B1ADBF-1879-7149-AAC8-58A67CCD556C}" type="presParOf" srcId="{599BFD5C-2B79-6F40-BF73-F788B1642986}" destId="{A59EEB00-E013-964F-957E-23C1C9E2C357}" srcOrd="2" destOrd="0" presId="urn:microsoft.com/office/officeart/2005/8/layout/lProcess2"/>
    <dgm:cxn modelId="{B41C5BDC-966B-A64C-8484-CFF571BB52AD}" type="presParOf" srcId="{A59EEB00-E013-964F-957E-23C1C9E2C357}" destId="{A192F8FF-E01F-9046-B8EB-D8EF581EB074}" srcOrd="0" destOrd="0" presId="urn:microsoft.com/office/officeart/2005/8/layout/lProcess2"/>
    <dgm:cxn modelId="{28C0175C-E7F2-964C-AD9D-55505B5CAC86}" type="presParOf" srcId="{A192F8FF-E01F-9046-B8EB-D8EF581EB074}" destId="{24BCFB83-C89B-CE4C-8C4B-2900087FCF37}" srcOrd="0" destOrd="0" presId="urn:microsoft.com/office/officeart/2005/8/layout/lProcess2"/>
    <dgm:cxn modelId="{2B986568-FCB9-AD44-9E15-257D2157AE56}" type="presParOf" srcId="{D7B80C94-7EFA-C740-93D3-E0B80CCA2071}" destId="{5DA79540-9BEA-3C48-8604-CB6961001CA6}" srcOrd="3" destOrd="0" presId="urn:microsoft.com/office/officeart/2005/8/layout/lProcess2"/>
    <dgm:cxn modelId="{F654C823-8463-5E40-9352-3E589590F433}" type="presParOf" srcId="{D7B80C94-7EFA-C740-93D3-E0B80CCA2071}" destId="{CE221FE8-8664-CE4B-ABB6-4392A76F2CA9}" srcOrd="4" destOrd="0" presId="urn:microsoft.com/office/officeart/2005/8/layout/lProcess2"/>
    <dgm:cxn modelId="{612DE43F-759D-814F-A211-FCC4150BE04C}" type="presParOf" srcId="{CE221FE8-8664-CE4B-ABB6-4392A76F2CA9}" destId="{B3C53DE6-93CF-2140-BD5A-ED29DC9AA4CD}" srcOrd="0" destOrd="0" presId="urn:microsoft.com/office/officeart/2005/8/layout/lProcess2"/>
    <dgm:cxn modelId="{CB59DBF9-024E-2245-ADCC-3A8B5BEB12F0}" type="presParOf" srcId="{CE221FE8-8664-CE4B-ABB6-4392A76F2CA9}" destId="{EB153448-128F-F94A-AD09-8206F3988046}" srcOrd="1" destOrd="0" presId="urn:microsoft.com/office/officeart/2005/8/layout/lProcess2"/>
    <dgm:cxn modelId="{EAF2956D-9C56-BD44-850C-33CC5990FA45}" type="presParOf" srcId="{CE221FE8-8664-CE4B-ABB6-4392A76F2CA9}" destId="{55E5A289-A3DA-2845-9D14-9922691F7EDD}" srcOrd="2" destOrd="0" presId="urn:microsoft.com/office/officeart/2005/8/layout/lProcess2"/>
    <dgm:cxn modelId="{5795FE34-E1EF-AA44-B610-D333F1B3E341}" type="presParOf" srcId="{55E5A289-A3DA-2845-9D14-9922691F7EDD}" destId="{A2938222-ECDC-0443-A97F-7C182DA5E13D}" srcOrd="0" destOrd="0" presId="urn:microsoft.com/office/officeart/2005/8/layout/lProcess2"/>
    <dgm:cxn modelId="{5E9153B6-2C1A-4A4E-A215-FA3BA36A8A12}" type="presParOf" srcId="{A2938222-ECDC-0443-A97F-7C182DA5E13D}" destId="{6657413B-3488-8548-AF86-65A1AA311D35}" srcOrd="0" destOrd="0" presId="urn:microsoft.com/office/officeart/2005/8/layout/l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0E1CF5F-C484-DF43-8EBE-7E1C7F7737F6}">
      <dsp:nvSpPr>
        <dsp:cNvPr id="0" name=""/>
        <dsp:cNvSpPr/>
      </dsp:nvSpPr>
      <dsp:spPr>
        <a:xfrm>
          <a:off x="0" y="0"/>
          <a:ext cx="7848600" cy="4943475"/>
        </a:xfrm>
        <a:prstGeom prst="roundRect">
          <a:avLst>
            <a:gd name="adj" fmla="val 85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3051909" numCol="1" spcCol="1270" anchor="t" anchorCtr="0">
          <a:noAutofit/>
        </a:bodyPr>
        <a:lstStyle/>
        <a:p>
          <a:pPr lvl="0" algn="l" defTabSz="2089150" rtl="0">
            <a:lnSpc>
              <a:spcPct val="90000"/>
            </a:lnSpc>
            <a:spcBef>
              <a:spcPct val="0"/>
            </a:spcBef>
            <a:spcAft>
              <a:spcPct val="35000"/>
            </a:spcAft>
          </a:pPr>
          <a:r>
            <a:rPr lang="en-US" sz="4700" kern="1200" dirty="0" smtClean="0"/>
            <a:t>NAC systems deal with three categories of components:</a:t>
          </a:r>
          <a:endParaRPr lang="en-US" sz="4700" kern="1200" dirty="0"/>
        </a:p>
      </dsp:txBody>
      <dsp:txXfrm>
        <a:off x="0" y="0"/>
        <a:ext cx="7848600" cy="4943475"/>
      </dsp:txXfrm>
    </dsp:sp>
    <dsp:sp modelId="{88A1D4FC-2809-5F40-83C8-39857D0B8609}">
      <dsp:nvSpPr>
        <dsp:cNvPr id="0" name=""/>
        <dsp:cNvSpPr/>
      </dsp:nvSpPr>
      <dsp:spPr>
        <a:xfrm>
          <a:off x="19621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t>Access requester (AR)</a:t>
          </a:r>
          <a:endParaRPr lang="en-US" sz="1400" kern="1200" dirty="0"/>
        </a:p>
        <a:p>
          <a:pPr marL="57150" lvl="1" indent="-57150" algn="l" defTabSz="488950" rtl="0">
            <a:lnSpc>
              <a:spcPct val="90000"/>
            </a:lnSpc>
            <a:spcBef>
              <a:spcPct val="0"/>
            </a:spcBef>
            <a:spcAft>
              <a:spcPct val="15000"/>
            </a:spcAft>
            <a:buChar char="••"/>
          </a:pPr>
          <a:r>
            <a:rPr lang="en-US" sz="1100" kern="1200" dirty="0" smtClean="0"/>
            <a:t>Node that is attempting to access the network and may be any device that is managed by the NAC system, including workstations, servers, printers, cameras, and other IP-enabled devices</a:t>
          </a:r>
          <a:endParaRPr lang="en-US" sz="1100" kern="1200" dirty="0"/>
        </a:p>
        <a:p>
          <a:pPr marL="57150" lvl="1" indent="-57150" algn="l" defTabSz="488950" rtl="0">
            <a:lnSpc>
              <a:spcPct val="90000"/>
            </a:lnSpc>
            <a:spcBef>
              <a:spcPct val="0"/>
            </a:spcBef>
            <a:spcAft>
              <a:spcPct val="15000"/>
            </a:spcAft>
            <a:buChar char="••"/>
          </a:pPr>
          <a:r>
            <a:rPr lang="en-US" sz="1100" kern="1200" dirty="0" smtClean="0"/>
            <a:t>Also referred to as </a:t>
          </a:r>
          <a:r>
            <a:rPr lang="en-US" sz="1100" i="1" kern="1200" dirty="0" smtClean="0"/>
            <a:t>supplicants, </a:t>
          </a:r>
          <a:r>
            <a:rPr lang="en-US" sz="1100" kern="1200" dirty="0" smtClean="0"/>
            <a:t>or clients</a:t>
          </a:r>
          <a:endParaRPr lang="en-US" sz="1100" kern="1200" dirty="0"/>
        </a:p>
      </dsp:txBody>
      <dsp:txXfrm>
        <a:off x="196215" y="2224563"/>
        <a:ext cx="2457477" cy="2224563"/>
      </dsp:txXfrm>
    </dsp:sp>
    <dsp:sp modelId="{7FF6686A-74EE-5943-BA70-D0F55B2B1ED1}">
      <dsp:nvSpPr>
        <dsp:cNvPr id="0" name=""/>
        <dsp:cNvSpPr/>
      </dsp:nvSpPr>
      <dsp:spPr>
        <a:xfrm>
          <a:off x="269249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t>Policy server</a:t>
          </a:r>
          <a:endParaRPr lang="en-US" sz="1400" kern="1200" dirty="0"/>
        </a:p>
        <a:p>
          <a:pPr marL="57150" lvl="1" indent="-57150" algn="l" defTabSz="488950" rtl="0">
            <a:lnSpc>
              <a:spcPct val="90000"/>
            </a:lnSpc>
            <a:spcBef>
              <a:spcPct val="0"/>
            </a:spcBef>
            <a:spcAft>
              <a:spcPct val="15000"/>
            </a:spcAft>
            <a:buChar char="••"/>
          </a:pPr>
          <a:r>
            <a:rPr lang="en-US" sz="1100" kern="1200" dirty="0" smtClean="0"/>
            <a:t>Determines what access should be granted</a:t>
          </a:r>
          <a:endParaRPr lang="en-US" sz="1100" kern="1200" dirty="0"/>
        </a:p>
        <a:p>
          <a:pPr marL="57150" lvl="1" indent="-57150" algn="l" defTabSz="488950" rtl="0">
            <a:lnSpc>
              <a:spcPct val="90000"/>
            </a:lnSpc>
            <a:spcBef>
              <a:spcPct val="0"/>
            </a:spcBef>
            <a:spcAft>
              <a:spcPct val="15000"/>
            </a:spcAft>
            <a:buChar char="••"/>
          </a:pPr>
          <a:r>
            <a:rPr lang="en-US" sz="1100" kern="1200" dirty="0" smtClean="0"/>
            <a:t>Often relies on backend systems</a:t>
          </a:r>
          <a:endParaRPr lang="en-US" sz="1100" kern="1200" dirty="0"/>
        </a:p>
      </dsp:txBody>
      <dsp:txXfrm>
        <a:off x="2692495" y="2224563"/>
        <a:ext cx="2457477" cy="2224563"/>
      </dsp:txXfrm>
    </dsp:sp>
    <dsp:sp modelId="{536F5BF9-5D7B-9D42-BDC3-88FB4BB28578}">
      <dsp:nvSpPr>
        <dsp:cNvPr id="0" name=""/>
        <dsp:cNvSpPr/>
      </dsp:nvSpPr>
      <dsp:spPr>
        <a:xfrm>
          <a:off x="518877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t>Network access server (NAS)</a:t>
          </a:r>
          <a:endParaRPr lang="en-US" sz="1400" kern="1200" dirty="0"/>
        </a:p>
        <a:p>
          <a:pPr marL="57150" lvl="1" indent="-57150" algn="l" defTabSz="488950" rtl="0">
            <a:lnSpc>
              <a:spcPct val="90000"/>
            </a:lnSpc>
            <a:spcBef>
              <a:spcPct val="0"/>
            </a:spcBef>
            <a:spcAft>
              <a:spcPct val="15000"/>
            </a:spcAft>
            <a:buChar char="••"/>
          </a:pPr>
          <a:r>
            <a:rPr lang="en-US" sz="1100" kern="1200" dirty="0" smtClean="0"/>
            <a:t>Functions as an access control point for users in remote locations connecting to an enterprise’s internal network</a:t>
          </a:r>
          <a:endParaRPr lang="en-US" sz="1100" kern="1200" dirty="0"/>
        </a:p>
        <a:p>
          <a:pPr marL="57150" lvl="1" indent="-57150" algn="l" defTabSz="488950" rtl="0">
            <a:lnSpc>
              <a:spcPct val="90000"/>
            </a:lnSpc>
            <a:spcBef>
              <a:spcPct val="0"/>
            </a:spcBef>
            <a:spcAft>
              <a:spcPct val="15000"/>
            </a:spcAft>
            <a:buChar char="••"/>
          </a:pPr>
          <a:r>
            <a:rPr lang="en-US" sz="1100" kern="1200" dirty="0" smtClean="0"/>
            <a:t>Also called a </a:t>
          </a:r>
          <a:r>
            <a:rPr lang="en-US" sz="1100" i="1" kern="1200" dirty="0" smtClean="0"/>
            <a:t>media gateway, remote access server (RAS), or policy server</a:t>
          </a:r>
          <a:endParaRPr lang="en-US" sz="1100" kern="1200" dirty="0"/>
        </a:p>
        <a:p>
          <a:pPr marL="57150" lvl="1" indent="-57150" algn="l" defTabSz="488950" rtl="0">
            <a:lnSpc>
              <a:spcPct val="90000"/>
            </a:lnSpc>
            <a:spcBef>
              <a:spcPct val="0"/>
            </a:spcBef>
            <a:spcAft>
              <a:spcPct val="15000"/>
            </a:spcAft>
            <a:buChar char="••"/>
          </a:pPr>
          <a:r>
            <a:rPr lang="en-US" sz="1100" kern="1200" dirty="0" smtClean="0"/>
            <a:t>May include its own authentication services or rely on a separate authentication service from the policy server</a:t>
          </a:r>
          <a:endParaRPr lang="en-US" sz="1100" kern="1200" dirty="0"/>
        </a:p>
      </dsp:txBody>
      <dsp:txXfrm>
        <a:off x="5188775" y="2224563"/>
        <a:ext cx="2457477" cy="222456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D4BA931-D9E8-4046-A148-57C8E405CCA5}">
      <dsp:nvSpPr>
        <dsp:cNvPr id="0" name=""/>
        <dsp:cNvSpPr/>
      </dsp:nvSpPr>
      <dsp:spPr>
        <a:xfrm>
          <a:off x="0" y="49324"/>
          <a:ext cx="5562600" cy="576000"/>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Common NAC enforcement methods:</a:t>
          </a:r>
          <a:endParaRPr lang="en-US" sz="2000" kern="1200" dirty="0"/>
        </a:p>
      </dsp:txBody>
      <dsp:txXfrm>
        <a:off x="0" y="49324"/>
        <a:ext cx="5562600" cy="576000"/>
      </dsp:txXfrm>
    </dsp:sp>
    <dsp:sp modelId="{B0CB2EAE-D366-7944-9F6D-532EBBE121AB}">
      <dsp:nvSpPr>
        <dsp:cNvPr id="0" name=""/>
        <dsp:cNvSpPr/>
      </dsp:nvSpPr>
      <dsp:spPr>
        <a:xfrm>
          <a:off x="0" y="625325"/>
          <a:ext cx="5562600" cy="1509750"/>
        </a:xfrm>
        <a:prstGeom prst="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IEEE 802.1X</a:t>
          </a:r>
        </a:p>
        <a:p>
          <a:pPr marL="228600" lvl="1" indent="-228600" algn="l" defTabSz="889000">
            <a:lnSpc>
              <a:spcPct val="90000"/>
            </a:lnSpc>
            <a:spcBef>
              <a:spcPct val="0"/>
            </a:spcBef>
            <a:spcAft>
              <a:spcPct val="15000"/>
            </a:spcAft>
            <a:buChar char="••"/>
          </a:pPr>
          <a:r>
            <a:rPr lang="en-US" sz="2000" kern="1200" dirty="0" smtClean="0"/>
            <a:t>Virtual local area networks (VLANs)</a:t>
          </a:r>
        </a:p>
        <a:p>
          <a:pPr marL="228600" lvl="1" indent="-228600" algn="l" defTabSz="889000">
            <a:lnSpc>
              <a:spcPct val="90000"/>
            </a:lnSpc>
            <a:spcBef>
              <a:spcPct val="0"/>
            </a:spcBef>
            <a:spcAft>
              <a:spcPct val="15000"/>
            </a:spcAft>
            <a:buChar char="••"/>
          </a:pPr>
          <a:r>
            <a:rPr lang="en-US" sz="2000" kern="1200" dirty="0" smtClean="0"/>
            <a:t>Firewall</a:t>
          </a:r>
        </a:p>
        <a:p>
          <a:pPr marL="228600" lvl="1" indent="-228600" algn="l" defTabSz="889000">
            <a:lnSpc>
              <a:spcPct val="90000"/>
            </a:lnSpc>
            <a:spcBef>
              <a:spcPct val="0"/>
            </a:spcBef>
            <a:spcAft>
              <a:spcPct val="15000"/>
            </a:spcAft>
            <a:buChar char="••"/>
          </a:pPr>
          <a:r>
            <a:rPr lang="en-US" sz="2000" kern="1200" dirty="0" smtClean="0"/>
            <a:t>DHCP management</a:t>
          </a:r>
        </a:p>
      </dsp:txBody>
      <dsp:txXfrm>
        <a:off x="0" y="625325"/>
        <a:ext cx="5562600" cy="150975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DE11ED1-F707-BB40-85ED-BC5059B45CC3}">
      <dsp:nvSpPr>
        <dsp:cNvPr id="0" name=""/>
        <dsp:cNvSpPr/>
      </dsp:nvSpPr>
      <dsp:spPr>
        <a:xfrm>
          <a:off x="0" y="35281"/>
          <a:ext cx="5562600" cy="604800"/>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Commonly supported EAP methods:</a:t>
          </a:r>
          <a:endParaRPr lang="en-US" sz="2100" kern="1200" dirty="0"/>
        </a:p>
      </dsp:txBody>
      <dsp:txXfrm>
        <a:off x="0" y="35281"/>
        <a:ext cx="5562600" cy="604800"/>
      </dsp:txXfrm>
    </dsp:sp>
    <dsp:sp modelId="{5310771D-D79A-C94A-8C48-CFB90208ABE3}">
      <dsp:nvSpPr>
        <dsp:cNvPr id="0" name=""/>
        <dsp:cNvSpPr/>
      </dsp:nvSpPr>
      <dsp:spPr>
        <a:xfrm>
          <a:off x="0" y="640081"/>
          <a:ext cx="5562600" cy="1585237"/>
        </a:xfrm>
        <a:prstGeom prst="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EAP Transport Layer Security</a:t>
          </a:r>
        </a:p>
        <a:p>
          <a:pPr marL="228600" lvl="1" indent="-228600" algn="l" defTabSz="933450">
            <a:lnSpc>
              <a:spcPct val="90000"/>
            </a:lnSpc>
            <a:spcBef>
              <a:spcPct val="0"/>
            </a:spcBef>
            <a:spcAft>
              <a:spcPct val="15000"/>
            </a:spcAft>
            <a:buChar char="••"/>
          </a:pPr>
          <a:r>
            <a:rPr lang="en-US" sz="2100" kern="1200" dirty="0" smtClean="0"/>
            <a:t>EAP Tunneled TLS</a:t>
          </a:r>
        </a:p>
        <a:p>
          <a:pPr marL="228600" lvl="1" indent="-228600" algn="l" defTabSz="933450">
            <a:lnSpc>
              <a:spcPct val="90000"/>
            </a:lnSpc>
            <a:spcBef>
              <a:spcPct val="0"/>
            </a:spcBef>
            <a:spcAft>
              <a:spcPct val="15000"/>
            </a:spcAft>
            <a:buChar char="••"/>
          </a:pPr>
          <a:r>
            <a:rPr lang="en-US" sz="2100" kern="1200" dirty="0" smtClean="0"/>
            <a:t>EAP Generalized Pre-Shared Key</a:t>
          </a:r>
        </a:p>
        <a:p>
          <a:pPr marL="228600" lvl="1" indent="-228600" algn="l" defTabSz="933450">
            <a:lnSpc>
              <a:spcPct val="90000"/>
            </a:lnSpc>
            <a:spcBef>
              <a:spcPct val="0"/>
            </a:spcBef>
            <a:spcAft>
              <a:spcPct val="15000"/>
            </a:spcAft>
            <a:buChar char="••"/>
          </a:pPr>
          <a:r>
            <a:rPr lang="en-US" sz="2100" kern="1200" dirty="0" smtClean="0"/>
            <a:t>EAP-IKEv2</a:t>
          </a:r>
          <a:endParaRPr lang="en-US" sz="2100" kern="1200" dirty="0"/>
        </a:p>
      </dsp:txBody>
      <dsp:txXfrm>
        <a:off x="0" y="640081"/>
        <a:ext cx="5562600" cy="1585237"/>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98A81BC-C696-994B-8504-6E480BA86B80}">
      <dsp:nvSpPr>
        <dsp:cNvPr id="0" name=""/>
        <dsp:cNvSpPr/>
      </dsp:nvSpPr>
      <dsp:spPr>
        <a:xfrm>
          <a:off x="4244578" y="3929032"/>
          <a:ext cx="3012281" cy="716786"/>
        </a:xfrm>
        <a:custGeom>
          <a:avLst/>
          <a:gdLst/>
          <a:ahLst/>
          <a:cxnLst/>
          <a:rect l="0" t="0" r="0" b="0"/>
          <a:pathLst>
            <a:path>
              <a:moveTo>
                <a:pt x="0" y="0"/>
              </a:moveTo>
              <a:lnTo>
                <a:pt x="0" y="488468"/>
              </a:lnTo>
              <a:lnTo>
                <a:pt x="3012281" y="488468"/>
              </a:lnTo>
              <a:lnTo>
                <a:pt x="3012281"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25309999-2BF9-544B-9A05-922139DA4CA4}">
      <dsp:nvSpPr>
        <dsp:cNvPr id="0" name=""/>
        <dsp:cNvSpPr/>
      </dsp:nvSpPr>
      <dsp:spPr>
        <a:xfrm>
          <a:off x="4198858" y="3929032"/>
          <a:ext cx="91440" cy="716786"/>
        </a:xfrm>
        <a:custGeom>
          <a:avLst/>
          <a:gdLst/>
          <a:ahLst/>
          <a:cxnLst/>
          <a:rect l="0" t="0" r="0" b="0"/>
          <a:pathLst>
            <a:path>
              <a:moveTo>
                <a:pt x="45720" y="0"/>
              </a:moveTo>
              <a:lnTo>
                <a:pt x="45720"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66F50E73-42E6-B745-8DAA-D2E3734E3DB3}">
      <dsp:nvSpPr>
        <dsp:cNvPr id="0" name=""/>
        <dsp:cNvSpPr/>
      </dsp:nvSpPr>
      <dsp:spPr>
        <a:xfrm>
          <a:off x="1232296" y="3929032"/>
          <a:ext cx="3012281" cy="716786"/>
        </a:xfrm>
        <a:custGeom>
          <a:avLst/>
          <a:gdLst/>
          <a:ahLst/>
          <a:cxnLst/>
          <a:rect l="0" t="0" r="0" b="0"/>
          <a:pathLst>
            <a:path>
              <a:moveTo>
                <a:pt x="3012281" y="0"/>
              </a:moveTo>
              <a:lnTo>
                <a:pt x="3012281" y="488468"/>
              </a:lnTo>
              <a:lnTo>
                <a:pt x="0" y="488468"/>
              </a:lnTo>
              <a:lnTo>
                <a:pt x="0"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9B0971F-30CB-CC48-8F89-D4BC152E5F63}">
      <dsp:nvSpPr>
        <dsp:cNvPr id="0" name=""/>
        <dsp:cNvSpPr/>
      </dsp:nvSpPr>
      <dsp:spPr>
        <a:xfrm>
          <a:off x="2738437" y="1647229"/>
          <a:ext cx="1506140" cy="716786"/>
        </a:xfrm>
        <a:custGeom>
          <a:avLst/>
          <a:gdLst/>
          <a:ahLst/>
          <a:cxnLst/>
          <a:rect l="0" t="0" r="0" b="0"/>
          <a:pathLst>
            <a:path>
              <a:moveTo>
                <a:pt x="0" y="0"/>
              </a:moveTo>
              <a:lnTo>
                <a:pt x="0" y="488468"/>
              </a:lnTo>
              <a:lnTo>
                <a:pt x="1506140" y="488468"/>
              </a:lnTo>
              <a:lnTo>
                <a:pt x="1506140" y="716786"/>
              </a:lnTo>
            </a:path>
          </a:pathLst>
        </a:custGeom>
        <a:noFill/>
        <a:ln w="38100"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A6A8EAAA-4161-2B45-81B1-0408330C19A2}">
      <dsp:nvSpPr>
        <dsp:cNvPr id="0" name=""/>
        <dsp:cNvSpPr/>
      </dsp:nvSpPr>
      <dsp:spPr>
        <a:xfrm>
          <a:off x="1232296" y="1647229"/>
          <a:ext cx="1506140" cy="716786"/>
        </a:xfrm>
        <a:custGeom>
          <a:avLst/>
          <a:gdLst/>
          <a:ahLst/>
          <a:cxnLst/>
          <a:rect l="0" t="0" r="0" b="0"/>
          <a:pathLst>
            <a:path>
              <a:moveTo>
                <a:pt x="1506140" y="0"/>
              </a:moveTo>
              <a:lnTo>
                <a:pt x="1506140" y="488468"/>
              </a:lnTo>
              <a:lnTo>
                <a:pt x="0" y="488468"/>
              </a:lnTo>
              <a:lnTo>
                <a:pt x="0" y="716786"/>
              </a:lnTo>
            </a:path>
          </a:pathLst>
        </a:custGeom>
        <a:noFill/>
        <a:ln w="38100"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529414B-210F-3D48-A39E-BB9736EE0D0C}">
      <dsp:nvSpPr>
        <dsp:cNvPr id="0" name=""/>
        <dsp:cNvSpPr/>
      </dsp:nvSpPr>
      <dsp:spPr>
        <a:xfrm>
          <a:off x="1506140" y="82212"/>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AC11CB6-D75C-684B-A8D9-E89149CE522F}">
      <dsp:nvSpPr>
        <dsp:cNvPr id="0" name=""/>
        <dsp:cNvSpPr/>
      </dsp:nvSpPr>
      <dsp:spPr>
        <a:xfrm>
          <a:off x="1779984" y="342364"/>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Cloud provider (CP)</a:t>
          </a:r>
          <a:endParaRPr lang="en-US" sz="1200" kern="1200" dirty="0"/>
        </a:p>
      </dsp:txBody>
      <dsp:txXfrm>
        <a:off x="1779984" y="342364"/>
        <a:ext cx="2464593" cy="1565017"/>
      </dsp:txXfrm>
    </dsp:sp>
    <dsp:sp modelId="{9CCBC439-3EA6-1340-8CF2-1FF202293721}">
      <dsp:nvSpPr>
        <dsp:cNvPr id="0" name=""/>
        <dsp:cNvSpPr/>
      </dsp:nvSpPr>
      <dsp:spPr>
        <a:xfrm>
          <a:off x="0" y="2364015"/>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792E155-AE01-E44F-A1C7-00397CB881E3}">
      <dsp:nvSpPr>
        <dsp:cNvPr id="0" name=""/>
        <dsp:cNvSpPr/>
      </dsp:nvSpPr>
      <dsp:spPr>
        <a:xfrm>
          <a:off x="273843" y="2624167"/>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Can provide one or more of the cloud services to meet IT and business requirements of cloud consumers</a:t>
          </a:r>
          <a:endParaRPr lang="en-US" sz="1200" kern="1200" dirty="0"/>
        </a:p>
      </dsp:txBody>
      <dsp:txXfrm>
        <a:off x="273843" y="2624167"/>
        <a:ext cx="2464593" cy="1565017"/>
      </dsp:txXfrm>
    </dsp:sp>
    <dsp:sp modelId="{0B7268E4-A92E-6840-9021-832A441F2FFD}">
      <dsp:nvSpPr>
        <dsp:cNvPr id="0" name=""/>
        <dsp:cNvSpPr/>
      </dsp:nvSpPr>
      <dsp:spPr>
        <a:xfrm>
          <a:off x="3012281" y="2364015"/>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FA77B9D-BBA4-4D4C-8802-E230B9C14B71}">
      <dsp:nvSpPr>
        <dsp:cNvPr id="0" name=""/>
        <dsp:cNvSpPr/>
      </dsp:nvSpPr>
      <dsp:spPr>
        <a:xfrm>
          <a:off x="3286125" y="2624167"/>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each of the three service models (</a:t>
          </a:r>
          <a:r>
            <a:rPr lang="en-US" sz="1200" kern="1200" dirty="0" err="1" smtClean="0"/>
            <a:t>SaaS</a:t>
          </a:r>
          <a:r>
            <a:rPr lang="en-US" sz="1200" kern="1200" dirty="0" smtClean="0"/>
            <a:t>, </a:t>
          </a:r>
          <a:r>
            <a:rPr lang="en-US" sz="1200" kern="1200" dirty="0" err="1" smtClean="0"/>
            <a:t>PaaS</a:t>
          </a:r>
          <a:r>
            <a:rPr lang="en-US" sz="1200" kern="1200" dirty="0" smtClean="0"/>
            <a:t>, </a:t>
          </a:r>
          <a:r>
            <a:rPr lang="en-US" sz="1200" kern="1200" dirty="0" err="1" smtClean="0"/>
            <a:t>IaaS</a:t>
          </a:r>
          <a:r>
            <a:rPr lang="en-US" sz="1200" kern="1200" dirty="0" smtClean="0"/>
            <a:t>), the CP provides the storage and processing facilities needed to support that service model, together with a cloud interface for cloud service consumers</a:t>
          </a:r>
          <a:endParaRPr lang="en-US" sz="1200" kern="1200" dirty="0"/>
        </a:p>
      </dsp:txBody>
      <dsp:txXfrm>
        <a:off x="3286125" y="2624167"/>
        <a:ext cx="2464593" cy="1565017"/>
      </dsp:txXfrm>
    </dsp:sp>
    <dsp:sp modelId="{E6281B85-34DA-B141-A8FC-98CF9BE689B9}">
      <dsp:nvSpPr>
        <dsp:cNvPr id="0" name=""/>
        <dsp:cNvSpPr/>
      </dsp:nvSpPr>
      <dsp:spPr>
        <a:xfrm>
          <a:off x="0" y="4645818"/>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FA61363-E25C-BD49-85BC-06AA50375E5D}">
      <dsp:nvSpPr>
        <dsp:cNvPr id="0" name=""/>
        <dsp:cNvSpPr/>
      </dsp:nvSpPr>
      <dsp:spPr>
        <a:xfrm>
          <a:off x="273843"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SaaS</a:t>
          </a:r>
          <a:r>
            <a:rPr lang="en-US" sz="1200" kern="1200" dirty="0" smtClean="0"/>
            <a:t>, the CP deploys, configures, maintains, and updates the operation of the software applications on a cloud infrastructure so that the services are provisioned at the expected service levels to cloud consumers</a:t>
          </a:r>
          <a:endParaRPr lang="en-US" sz="1200" kern="1200" dirty="0"/>
        </a:p>
      </dsp:txBody>
      <dsp:txXfrm>
        <a:off x="273843" y="4905970"/>
        <a:ext cx="2464593" cy="1565017"/>
      </dsp:txXfrm>
    </dsp:sp>
    <dsp:sp modelId="{5A03F4AF-861B-154A-B8C7-7CCE384826B1}">
      <dsp:nvSpPr>
        <dsp:cNvPr id="0" name=""/>
        <dsp:cNvSpPr/>
      </dsp:nvSpPr>
      <dsp:spPr>
        <a:xfrm>
          <a:off x="3012281" y="4645818"/>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69E9B7F-3E59-2A42-A6C7-4117D99CC901}">
      <dsp:nvSpPr>
        <dsp:cNvPr id="0" name=""/>
        <dsp:cNvSpPr/>
      </dsp:nvSpPr>
      <dsp:spPr>
        <a:xfrm>
          <a:off x="3286125"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PaaS</a:t>
          </a:r>
          <a:r>
            <a:rPr lang="en-US" sz="1200" kern="1200" dirty="0" smtClean="0"/>
            <a:t>, the CP manages the computing infrastructure for the platform and runs the cloud software that provides the components of the platform, such as runtime software execution stack, databases, and other middleware components</a:t>
          </a:r>
          <a:endParaRPr lang="en-US" sz="1200" kern="1200" dirty="0"/>
        </a:p>
      </dsp:txBody>
      <dsp:txXfrm>
        <a:off x="3286125" y="4905970"/>
        <a:ext cx="2464593" cy="1565017"/>
      </dsp:txXfrm>
    </dsp:sp>
    <dsp:sp modelId="{263B448D-78CB-1048-B61F-AD2055F61647}">
      <dsp:nvSpPr>
        <dsp:cNvPr id="0" name=""/>
        <dsp:cNvSpPr/>
      </dsp:nvSpPr>
      <dsp:spPr>
        <a:xfrm>
          <a:off x="6024562" y="4645818"/>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5B987B1-02A0-8049-B644-9E95CEE16EE4}">
      <dsp:nvSpPr>
        <dsp:cNvPr id="0" name=""/>
        <dsp:cNvSpPr/>
      </dsp:nvSpPr>
      <dsp:spPr>
        <a:xfrm>
          <a:off x="6298406"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IaaS</a:t>
          </a:r>
          <a:r>
            <a:rPr lang="en-US" sz="1200" kern="1200" dirty="0" smtClean="0"/>
            <a:t>, the CP acquires the physical computing resources underlying the service, including the servers, networks, storage, and hosting infrastructure</a:t>
          </a:r>
          <a:endParaRPr lang="en-US" sz="1200" kern="1200" dirty="0"/>
        </a:p>
      </dsp:txBody>
      <dsp:txXfrm>
        <a:off x="6298406" y="4905970"/>
        <a:ext cx="2464593" cy="156501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870ABD5-8B7B-5442-B23F-8F5E2D1FDF2E}">
      <dsp:nvSpPr>
        <dsp:cNvPr id="0" name=""/>
        <dsp:cNvSpPr/>
      </dsp:nvSpPr>
      <dsp:spPr>
        <a:xfrm>
          <a:off x="762009" y="304795"/>
          <a:ext cx="3075817" cy="1797635"/>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carrier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t>A networking facility that provides connectivity and transport of cloud services between cloud consumers and CPs</a:t>
          </a:r>
          <a:endParaRPr lang="en-US" sz="1600" kern="1200" dirty="0"/>
        </a:p>
      </dsp:txBody>
      <dsp:txXfrm>
        <a:off x="762009" y="304795"/>
        <a:ext cx="3075817" cy="1797635"/>
      </dsp:txXfrm>
    </dsp:sp>
    <dsp:sp modelId="{561863C0-0515-7243-9EE7-35899AA684AB}">
      <dsp:nvSpPr>
        <dsp:cNvPr id="0" name=""/>
        <dsp:cNvSpPr/>
      </dsp:nvSpPr>
      <dsp:spPr>
        <a:xfrm>
          <a:off x="1524007" y="2194187"/>
          <a:ext cx="5861861" cy="3825612"/>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broker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bg1"/>
              </a:solidFill>
            </a:rPr>
            <a:t>Useful when cloud services are too complex for a cloud consumer to easily manage</a:t>
          </a:r>
          <a:endParaRPr lang="en-US" sz="1600" kern="1200" dirty="0">
            <a:solidFill>
              <a:schemeClr val="bg1"/>
            </a:solidFill>
          </a:endParaRPr>
        </a:p>
        <a:p>
          <a:pPr marL="171450" lvl="1" indent="-171450" algn="l" defTabSz="711200" rtl="0">
            <a:lnSpc>
              <a:spcPct val="90000"/>
            </a:lnSpc>
            <a:spcBef>
              <a:spcPct val="0"/>
            </a:spcBef>
            <a:spcAft>
              <a:spcPct val="15000"/>
            </a:spcAft>
            <a:buChar char="••"/>
          </a:pPr>
          <a:r>
            <a:rPr lang="en-US" sz="1600" kern="1200" dirty="0" smtClean="0">
              <a:solidFill>
                <a:schemeClr val="bg1"/>
              </a:solidFill>
            </a:rPr>
            <a:t>Three areas of support can be offered by a cloud broker:</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intermediation</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Value-added services such as identity management, performance reporting, and enhanced security</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aggregation</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The broker combines multiple could services to meet consumer needs not specifically addressed by a single CP, or to optimize performance or minimize cost</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arbitrage</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A broker has the flexibility to choose services from multiple agencies</a:t>
          </a:r>
          <a:endParaRPr lang="en-US" sz="1600" kern="1200" dirty="0">
            <a:solidFill>
              <a:schemeClr val="bg1"/>
            </a:solidFill>
          </a:endParaRPr>
        </a:p>
      </dsp:txBody>
      <dsp:txXfrm>
        <a:off x="1524007" y="2194187"/>
        <a:ext cx="5861861" cy="3825612"/>
      </dsp:txXfrm>
    </dsp:sp>
    <dsp:sp modelId="{F857DD8E-49BC-E14E-B63A-D1F51567791C}">
      <dsp:nvSpPr>
        <dsp:cNvPr id="0" name=""/>
        <dsp:cNvSpPr/>
      </dsp:nvSpPr>
      <dsp:spPr>
        <a:xfrm>
          <a:off x="4952994" y="304797"/>
          <a:ext cx="2845451" cy="1804911"/>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auditor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t>An independent entity that can assure that the CP conforms to a set of standards</a:t>
          </a:r>
          <a:endParaRPr lang="en-US" sz="1600" kern="1200" dirty="0"/>
        </a:p>
      </dsp:txBody>
      <dsp:txXfrm>
        <a:off x="4952994" y="304797"/>
        <a:ext cx="2845451" cy="1804911"/>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EF1CEDF-B8B9-E34D-8A3C-DB0812D3F0C4}">
      <dsp:nvSpPr>
        <dsp:cNvPr id="0" name=""/>
        <dsp:cNvSpPr/>
      </dsp:nvSpPr>
      <dsp:spPr>
        <a:xfrm>
          <a:off x="0" y="311199"/>
          <a:ext cx="8229600" cy="13356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Countermeasures: stricter initial registration and validation processes; enhanced credit card fraud monitoring and coordination; comprehensive introspection of customer network traffic; monitoring public blacklists for one’s own network blocks</a:t>
          </a:r>
        </a:p>
      </dsp:txBody>
      <dsp:txXfrm>
        <a:off x="0" y="311199"/>
        <a:ext cx="8229600" cy="1335600"/>
      </dsp:txXfrm>
    </dsp:sp>
    <dsp:sp modelId="{37C45156-8F54-824A-A370-3967D3EEBE2A}">
      <dsp:nvSpPr>
        <dsp:cNvPr id="0" name=""/>
        <dsp:cNvSpPr/>
      </dsp:nvSpPr>
      <dsp:spPr>
        <a:xfrm>
          <a:off x="411480" y="75039"/>
          <a:ext cx="5760720" cy="47232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Abuse and nefarious use of cloud computing</a:t>
          </a:r>
          <a:endParaRPr lang="en-US" sz="2000" b="1" kern="1200" dirty="0">
            <a:effectLst>
              <a:outerShdw blurRad="38100" dist="38100" dir="2700000" algn="tl">
                <a:srgbClr val="000000">
                  <a:alpha val="43137"/>
                </a:srgbClr>
              </a:outerShdw>
            </a:effectLst>
          </a:endParaRPr>
        </a:p>
      </dsp:txBody>
      <dsp:txXfrm>
        <a:off x="411480" y="75039"/>
        <a:ext cx="5760720" cy="472320"/>
      </dsp:txXfrm>
    </dsp:sp>
    <dsp:sp modelId="{9411D596-4DE5-3E48-9AC5-F8F3BFB63BE5}">
      <dsp:nvSpPr>
        <dsp:cNvPr id="0" name=""/>
        <dsp:cNvSpPr/>
      </dsp:nvSpPr>
      <dsp:spPr>
        <a:xfrm>
          <a:off x="0" y="1969360"/>
          <a:ext cx="8229600" cy="15624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endParaRPr lang="en-US" sz="1600" kern="1200" dirty="0"/>
        </a:p>
      </dsp:txBody>
      <dsp:txXfrm>
        <a:off x="0" y="1969360"/>
        <a:ext cx="8229600" cy="1562400"/>
      </dsp:txXfrm>
    </dsp:sp>
    <dsp:sp modelId="{6E3F0468-7899-F74E-A661-32C72E12B05A}">
      <dsp:nvSpPr>
        <dsp:cNvPr id="0" name=""/>
        <dsp:cNvSpPr/>
      </dsp:nvSpPr>
      <dsp:spPr>
        <a:xfrm>
          <a:off x="411480" y="1733199"/>
          <a:ext cx="5760720" cy="47232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Malicious insiders</a:t>
          </a:r>
        </a:p>
      </dsp:txBody>
      <dsp:txXfrm>
        <a:off x="411480" y="1733199"/>
        <a:ext cx="5760720" cy="47232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2B132E0-6FCC-1D46-9383-E979D4B11EAF}">
      <dsp:nvSpPr>
        <dsp:cNvPr id="0" name=""/>
        <dsp:cNvSpPr/>
      </dsp:nvSpPr>
      <dsp:spPr>
        <a:xfrm>
          <a:off x="985" y="0"/>
          <a:ext cx="2563564" cy="50958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Insecure interfaces and APIs</a:t>
          </a:r>
          <a:endParaRPr lang="en-US" sz="3100" kern="1200" dirty="0"/>
        </a:p>
      </dsp:txBody>
      <dsp:txXfrm>
        <a:off x="985" y="0"/>
        <a:ext cx="2563564" cy="1528762"/>
      </dsp:txXfrm>
    </dsp:sp>
    <dsp:sp modelId="{4AF864B6-07FB-204E-AAB9-09B9D8D67DBD}">
      <dsp:nvSpPr>
        <dsp:cNvPr id="0" name=""/>
        <dsp:cNvSpPr/>
      </dsp:nvSpPr>
      <dsp:spPr>
        <a:xfrm>
          <a:off x="257342" y="1528762"/>
          <a:ext cx="2050851" cy="33123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effectLst/>
            </a:rPr>
            <a:t>Countermeasures:  analyzing the security model of CP interfaces; ensuring that strong authentication and access controls are implemented in concert with encryption machines; understanding the dependency chain associated with the API</a:t>
          </a:r>
          <a:endParaRPr lang="en-US" sz="1400" kern="1200" dirty="0">
            <a:effectLst/>
          </a:endParaRPr>
        </a:p>
      </dsp:txBody>
      <dsp:txXfrm>
        <a:off x="257342" y="1528762"/>
        <a:ext cx="2050851" cy="3312318"/>
      </dsp:txXfrm>
    </dsp:sp>
    <dsp:sp modelId="{2952FDC1-A3E8-D348-85D6-B3CE5D2EC29F}">
      <dsp:nvSpPr>
        <dsp:cNvPr id="0" name=""/>
        <dsp:cNvSpPr/>
      </dsp:nvSpPr>
      <dsp:spPr>
        <a:xfrm>
          <a:off x="2756817" y="0"/>
          <a:ext cx="2563564" cy="50958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Shared technology issues</a:t>
          </a:r>
          <a:endParaRPr lang="en-US" sz="3100" kern="1200" dirty="0"/>
        </a:p>
      </dsp:txBody>
      <dsp:txXfrm>
        <a:off x="2756817" y="0"/>
        <a:ext cx="2563564" cy="1528762"/>
      </dsp:txXfrm>
    </dsp:sp>
    <dsp:sp modelId="{24BCFB83-C89B-CE4C-8C4B-2900087FCF37}">
      <dsp:nvSpPr>
        <dsp:cNvPr id="0" name=""/>
        <dsp:cNvSpPr/>
      </dsp:nvSpPr>
      <dsp:spPr>
        <a:xfrm>
          <a:off x="3013173" y="1528762"/>
          <a:ext cx="2050851" cy="33123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endParaRPr lang="en-US" sz="1400" kern="1200" dirty="0"/>
        </a:p>
      </dsp:txBody>
      <dsp:txXfrm>
        <a:off x="3013173" y="1528762"/>
        <a:ext cx="2050851" cy="3312318"/>
      </dsp:txXfrm>
    </dsp:sp>
    <dsp:sp modelId="{B3C53DE6-93CF-2140-BD5A-ED29DC9AA4CD}">
      <dsp:nvSpPr>
        <dsp:cNvPr id="0" name=""/>
        <dsp:cNvSpPr/>
      </dsp:nvSpPr>
      <dsp:spPr>
        <a:xfrm>
          <a:off x="5512648" y="0"/>
          <a:ext cx="2563564" cy="50958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Data loss or leakage</a:t>
          </a:r>
          <a:endParaRPr lang="en-US" sz="3100" kern="1200" dirty="0"/>
        </a:p>
      </dsp:txBody>
      <dsp:txXfrm>
        <a:off x="5512648" y="0"/>
        <a:ext cx="2563564" cy="1528762"/>
      </dsp:txXfrm>
    </dsp:sp>
    <dsp:sp modelId="{6657413B-3488-8548-AF86-65A1AA311D35}">
      <dsp:nvSpPr>
        <dsp:cNvPr id="0" name=""/>
        <dsp:cNvSpPr/>
      </dsp:nvSpPr>
      <dsp:spPr>
        <a:xfrm>
          <a:off x="5769005" y="1528762"/>
          <a:ext cx="2050851" cy="33123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Countermeasures: implement strong API access control; encrypt and protect integrity of data in transit; analyze data protection at both design and run time; implement strong key generation, storage and management, and destruction practices</a:t>
          </a:r>
          <a:endParaRPr lang="en-US" sz="1400" kern="1200" dirty="0"/>
        </a:p>
      </dsp:txBody>
      <dsp:txXfrm>
        <a:off x="5769005" y="1528762"/>
        <a:ext cx="2050851" cy="3312318"/>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vertAlign" val="none"/>
      <dgm:param type="horz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vertAlign" val="none"/>
            <dgm:param type="horz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parTxLTRAlign" val="l"/>
              <dgm:param type="parTxRTLAlign" val="r"/>
              <dgm:param type="txAnchorVert" val="t"/>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vertAlign" val="none"/>
            <dgm:param type="horz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parTxLTRAlign" val="l"/>
              <dgm:param type="parTxRTLAlign" val="r"/>
              <dgm:param type="txAnchorVert" val="t"/>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vertAlign" val="none"/>
            <dgm:param type="horz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parTxLTRAlign" val="l"/>
              <dgm:param type="parTxRTLAlign" val="r"/>
              <dgm:param type="txAnchorVert" val="t"/>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jpe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dirty="0">
                <a:latin typeface="Arial" panose="020B0604020202020204" pitchFamily="34" charset="0"/>
              </a:defRPr>
            </a:lvl1pPr>
          </a:lstStyle>
          <a:p>
            <a:pPr>
              <a:defRPr/>
            </a:pPr>
            <a:endParaRPr lang="en-US"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dirty="0">
                <a:latin typeface="Arial" panose="020B0604020202020204" pitchFamily="34" charset="0"/>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AU" noProof="0"/>
              <a:t>Click to edit Master text styles</a:t>
            </a:r>
            <a:endParaRPr lang="en-AU" noProof="0"/>
          </a:p>
          <a:p>
            <a:pPr lvl="1"/>
            <a:r>
              <a:rPr lang="en-AU" noProof="0"/>
              <a:t>Second level</a:t>
            </a:r>
            <a:endParaRPr lang="en-AU" noProof="0"/>
          </a:p>
          <a:p>
            <a:pPr lvl="2"/>
            <a:r>
              <a:rPr lang="en-AU" noProof="0"/>
              <a:t>Third level</a:t>
            </a:r>
            <a:endParaRPr lang="en-AU" noProof="0"/>
          </a:p>
          <a:p>
            <a:pPr lvl="3"/>
            <a:r>
              <a:rPr lang="en-AU" noProof="0"/>
              <a:t>Fourth level</a:t>
            </a:r>
            <a:endParaRPr lang="en-AU" noProof="0"/>
          </a:p>
          <a:p>
            <a:pPr lvl="4"/>
            <a:r>
              <a:rPr lang="en-AU" noProof="0"/>
              <a:t>Fifth level</a:t>
            </a:r>
            <a:endParaRPr lang="en-AU" noProof="0"/>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dirty="0">
                <a:latin typeface="Arial" panose="020B0604020202020204" pitchFamily="34" charset="0"/>
              </a:defRPr>
            </a:lvl1pPr>
          </a:lstStyle>
          <a:p>
            <a:pPr>
              <a:defRPr/>
            </a:pPr>
            <a:endParaRPr lang="en-US"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855FAC40-F198-EE49-A79A-6829563CF7F4}" type="slidenum">
              <a:rPr lang="en-AU"/>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itchFamily="-84" charset="-128"/>
        <a:cs typeface="MS PGothic" pitchFamily="-84" charset="-128"/>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8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8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8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p:sp>
      <p:sp>
        <p:nvSpPr>
          <p:cNvPr id="19459"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This chapter begins our discussion of network security, focusing on two key topics: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network access control and cloud security. We begin with an overview of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access control systems, summarizing the principal elements and techniques involved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such a system. Next, we discuss the Extensible Authentication Protocol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IEEE 802.1X, two widely implemented standards that are the foundation of many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network access control systems.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remainder of the chapter deals with cloud security. We begin with 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overview of cloud computing, and follow this with a discussion of cloud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issues.</a:t>
            </a:r>
            <a:endParaRPr lang="en-US" dirty="0" smtClean="0">
              <a:latin typeface="Arial" panose="020B0604020202020204" pitchFamily="34" charset="0"/>
              <a:ea typeface="MS PGothic" pitchFamily="-84" charset="-128"/>
              <a:cs typeface="MS PGothic" pitchFamily="-84" charset="-128"/>
            </a:endParaRPr>
          </a:p>
        </p:txBody>
      </p:sp>
      <p:sp>
        <p:nvSpPr>
          <p:cNvPr id="19460" name="Slide Number Placeholder 3"/>
          <p:cNvSpPr>
            <a:spLocks noGrp="1"/>
          </p:cNvSpPr>
          <p:nvPr>
            <p:ph type="sldNum" sz="quarter" idx="5"/>
          </p:nvPr>
        </p:nvSpPr>
        <p:spPr>
          <a:noFill/>
        </p:spPr>
        <p:txBody>
          <a:bodyPr/>
          <a:lstStyle/>
          <a:p>
            <a:fld id="{B9858048-9EE1-FF48-8E84-953F669B5140}"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IEEE 802.1X Port-Based Network Access Control was designed to provide access control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functions for LANs. Table 16.1 briefly defines key terms used in the IEEE 802.11</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standard. The terms supplicant , network access point , and authentication server  correspond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the EAP terms peer , authenticator , and authentication server , respectively.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Until the AS authenticates a supplicant (using an authentication protocol),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authenticator only passes control and authentication messages between the supplicant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the AS; the 802.1X control channel is unblocked, but the 802.11 data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channel is blocked. Once a supplicant is authenticated and keys are provided,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authenticator can forward data from the supplicant, subject to predefined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control limitations for the supplicant to the network. Under these circumstances,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data channel is unblocked.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9C30526A-2D6D-DB45-9B16-2D5B232FDDDE}" type="slidenum">
              <a:rPr lang="en-AU">
                <a:latin typeface="Arial" panose="020B0604020202020204" pitchFamily="34" charset="0"/>
              </a:rPr>
            </a:fld>
            <a:endParaRPr lang="en-AU" dirty="0">
              <a:latin typeface="Arial" panose="020B0604020202020204" pitchFamily="34" charset="0"/>
            </a:endParaRPr>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As indicated in Figure 16.5, 802.1X uses the concepts of controlled and uncontrolled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ports. Ports are logical entities defined within the authenticator and refer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physical network connections. Each logical port is mapped to one of these two types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physical ports. An uncontrolled port allows the exchange of protocol data units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(PDUs) between the supplicant and the AS, regardless of the authentication state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the supplicant. A controlled port allows the exchange of PDUs between a supplicant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other systems on the network only if the current state of the supplicant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authorizes such an exchange.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essential element defined in 802.1X is a protocol known as EAPOL (EAP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over LAN). EAPOL operates at the network layers and makes use of an IEEE 802</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LAN, such as Ethernet or Wi-Fi, at the link level. EAPOL enables a supplicant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communicate with an authenticator and supports the exchange of EAP packets for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authentication.</a:t>
            </a:r>
            <a:endParaRPr lang="en-US" dirty="0" smtClean="0">
              <a:latin typeface="Arial" panose="020B0604020202020204" pitchFamily="34" charset="0"/>
              <a:ea typeface="MS PGothic" pitchFamily="-84" charset="-128"/>
              <a:cs typeface="MS PGothic" pitchFamily="-8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most common EAPOL packets are listed in Table 16.2. When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supplicant first connects to the LAN, it does not know the MAC address of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authenticator. Actually it doesn’t know whether there is an authenticator present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at all. By sending an EAPOL-Start  packet to a special group-multicast address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reserved for IEEE 802.1X authenticators, a supplicant can determine whether 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authenticator is present and let it know that the supplicant is ready. In many cases,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authenticator will already be notified that a new device has connected from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some hardware notification. For example, a hub knows that a cable is plugged 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before the device sends any data. In this case the authenticator may preempt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Start message with its own message. In either case the authenticator sends an EAP Request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Identity message encapsulated in an EAPOL-EAP  packet. The EAPOLEAP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the EAPOL frame type used for transporting EAP packets.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authenticator uses the EAP-Key  packet to send cryptographic keys to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supplicant once it has decided to admit it to the network. The EAP-Logoff  packet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type indicates that the supplicant wishes to be disconnected from the network.</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EAPOL packet format includes the following fields: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Protocol version:  version of EAPOL.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Packet type:  indicates start, EAP, key, logoff, etc.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Packet body length: If the packet includes a body, this field indicates the body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length.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Packet body: The payload for this EAPOL packet. An example is an EAP packet.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Figure 16.6 shows an example of exchange using EAPOL. In Chapter 18, we examine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use of EAP and EAPOL in the context of IEEE 802.11 wireless LAN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There is an increasingly prominent trend in many organizations to move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substantial portion of or even all information technology (IT) operations to 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Internet-connected infrastructure known as enterprise cloud computing. This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section provides an overview of cloud computing.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NIST defines cloud computing, in NIST SP-800-145 (The NIST Definition of Cloud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Computing ), as follows: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Cloud computing:  A model for enabling ubiquitous, convenient, on-demand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access to a shared pool of configurable computing resources (e.g., networks,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servers, storage, applications, and services) that can be rapidly provisioned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released with minimal management effort or service provider interaction. This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cloud model promotes availability and is composed of five essential characteristics,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definition refers to various models and characteristics, whose relationship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illustrated in Figure 16.7. The essential characteristics of cloud computing include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following: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Broad network access:  Capabilities are available over the network and accessed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through standard mechanisms that promote use by heterogeneous thin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or thick client platforms (e.g., mobile phones, laptops, and PDAs) as well as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other traditional or cloud-based software services.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Rapid elasticity:  Cloud computing gives you the ability to expand and reduce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resources according to your specific service requirement. For example, you</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may need a large number of server resources for the duration of a specific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task. You can then release these resources upon completion of the task.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Measured service:  Cloud systems automatically control and optimize resource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 by leveraging a metering capability at some level of abstraction appropriate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the type of service (e.g., storage, processing, bandwidth, and active user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accounts). Resource usage can be monitored, controlled, and reported, providing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transparency for both the provider and consumer of the utilized service.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On-demand self-service:  A consumer can unilaterally provision computing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capabilities, such as server time and network storage, as needed automatically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without requiring human interaction with each service provider. Because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service is on demand, the resources are not permanent parts of your IT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infrastructure.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Resource pooling:  The provider’s computing resources are pooled to serve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multiple consumers using a multi-tenant model, with different physical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virtual resources dynamically assigned and reassigned according to consumer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demand. There is a degree of location independence in that the customer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generally has no control or knowledge of the exact location of the provided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resources, but may be able to specify location at a higher level of abstraction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(e.g., country, state, or data center). Examples of resources include storage,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processing, memory, network bandwidth, and virtual machines. Even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private clouds tend to pool resources between different parts of the same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organization.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NIST defines three service models , which can be viewed as nested service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alternatives: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Software as a service (SaaS):  The capability provided to the consumer is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 the provider’s applications running on a cloud infrastructure. The applications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 accessible from various client devices through a thin client interface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such as a Web browser. Instead of obtaining desktop and server licenses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software products it uses, an enterprise obtains the same functions from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cloud service. SaaS saves the complexity of software installation, maintenance,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upgrades, and patches. Examples of services at this level are Gmail,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Google’s e-mail service, and Salesforce.com, which helps firms keep track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their customers.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Platform as a service (PaaS):  The capability provided to the consumer is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deploy onto the cloud infrastructure consumer-created or acquired applications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created using programming languages and tools supported by the provider.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PaaS often provides middleware-style services such as database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component services for use by applications. In effect, PaaS is an operating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system in the cloud.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Infrastructure as a service (IaaS):  The capability provided to the consumer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provision processing, storage, networks, and other fundamental computing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resources where the consumer is able to deploy and run arbitrary software,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which can include operating systems and applications. IaaS enables customers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combine basic computing services, such as number crunching and data storage,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build highly adaptable computer systems.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NIST defines four deployment models :</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Public cloud:  The cloud infrastructure is made available to the general public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 a large industry group and is owned by an organization selling cloud services.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cloud provider is responsible both for the cloud infrastructure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the control of data and operations within the cloud.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Private cloud:  The cloud infrastructure is operated solely for an organization.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It may be managed by the organization or a third party and may exist 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premise or off premise. The cloud provider (CP) is responsible only for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infrastructure and not for the control.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Community cloud:  The cloud infrastructure is shared by several organizations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supports a specific community that has shared concerns (e.g., mission,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requirements, policy, and compliance considerations). It may be managed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by the organizations or a third party and may exist on premise or off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premise.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Hybrid cloud: The cloud infrastructure is a composition of two or more clouds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(private, community, or public) that remain unique entities but are bound together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by standardized or proprietary technology that enables data and application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portability (e.g., cloud bursting for load balancing between clouds).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Figure 16.8 illustrates the typical cloud service context. An enterprise maintains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workstations within an enterprise LAN or set of LANs, which are connected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by a router through a network or the Internet to the cloud service provider.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cloud service provider maintains a massive collection of servers, which it manages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a variety of network management, redundancy, and security tools. In the figure,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cloud infrastructure is shown as a collection of blade servers, which is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common architecture.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NIST SP 500-292 (NIST Cloud Computing Reference Architecture ) establishes a reference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architecture, described as follows: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NIST cloud computing reference architecture focuses on the requirements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“what” cloud services provide, not a “how to” design solution and implementation.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reference architecture is intended to facilitate the understanding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operational intricacies in cloud computing. It does not represent the system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architecture of a specific cloud computing system; instead it is a tool for describing,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discussing, and developing a system-specific architecture using a common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framework of reference.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NIST developed the reference architecture with the following objectives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mind: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to illustrate and understand the various cloud services in the context of 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overall cloud computing conceptual model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to provide a technical reference for consumers to understand, discuss, categorize,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compare cloud services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to facilitate the analysis of candidate standards for security, interoperability,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portability and reference implementations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reference architecture, depicted in Figure 16.9, defines five major actors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terms of the roles and responsibilities: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Cloud consumer:  A person or organization that maintains a business relationship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and uses service from, cloud providers.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Cloud provider: A person, organization, or entity responsible for making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service available to interested parties.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Cloud auditor: A party that can conduct independent assessment of cloud services,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information system operations, performance, and security of the cloud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implementation.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Cloud broker: An entity that manages the use, performance, and delivery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cloud services, and negotiates relationships between CPs and cloud consumers.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Cloud carrier: An intermediary that provides connectivity and transport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cloud services from CPs to cloud consumers.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roles of the cloud consumer and provider have already been discussed.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summarize, a cloud provider  can provide one or more of the cloud services to meet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IT and business requirements of cloud consumers . For each of the three service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models (SaaS, PaaS, IaaS), the CP provides the storage and processing facilities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needed to support that service model, together with a cloud interface for cloud service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consumers. For SaaS, the CP deploys, configures, maintains, and updates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operation of the software applications on a cloud infrastructure so that the services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 provisioned at the expected service levels to cloud consumers. The consumers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SaaS can be organizations that provide their members with access to software applications,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end users who directly use software applications, or software application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administrators who configure applications for end users.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For PaaS, the CP manages the computing infrastructure for the platform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runs the cloud software that provides the components of the platform, such as runtime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software execution stack, databases, and other middleware components. Cloud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consumers of PaaS can employ the tools and execution resources provided by CPs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develop, test, deploy, and manage the applications hosted in a cloud environment.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IaaS, the CP acquires the physical computing resources underlying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service, including the servers, networks, storage, and hosting infrastructure.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IaaS cloud consumer in turn uses these computing resources, such as a virtual computer,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their fundamental computing needs.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554C6DF-B0EA-A24E-BAA5-8E6DF30C05F4}" type="slidenum">
              <a:rPr lang="en-AU">
                <a:latin typeface="Arial" panose="020B0604020202020204" pitchFamily="34" charset="0"/>
              </a:rPr>
            </a:fld>
            <a:endParaRPr lang="en-AU" dirty="0">
              <a:latin typeface="Arial" panose="020B0604020202020204" pitchFamily="34" charset="0"/>
            </a:endParaRPr>
          </a:p>
        </p:txBody>
      </p:sp>
      <p:sp>
        <p:nvSpPr>
          <p:cNvPr id="23555" name="Rectangle 1026"/>
          <p:cNvSpPr>
            <a:spLocks noGrp="1" noRot="1" noChangeAspect="1" noChangeArrowheads="1" noTextEdit="1"/>
          </p:cNvSpPr>
          <p:nvPr>
            <p:ph type="sldImg"/>
          </p:nvPr>
        </p:nvSpPr>
        <p:spPr/>
      </p:sp>
      <p:sp>
        <p:nvSpPr>
          <p:cNvPr id="23556" name="Rectangle 1027"/>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Network access control (NAC) is an umbrella term for managing access to a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NAC authenticates users logging into the network and determines what data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they can access and actions they can perform. NAC also examines the health of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user’s computer or mobile device (the endpoints).</a:t>
            </a:r>
            <a:endParaRPr lang="en-US" dirty="0" smtClean="0">
              <a:latin typeface="Arial" panose="020B0604020202020204" pitchFamily="34" charset="0"/>
              <a:ea typeface="MS PGothic" pitchFamily="-84" charset="-128"/>
              <a:cs typeface="MS PGothic" pitchFamily="-8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cloud carrier  is a networking facility that provides connectivity and transport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cloud services between cloud consumers and CPs. Typically, a CP will set up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service level agreements (SLAs) with a cloud carrier to provide services consistent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the level of SLAs offered to cloud consumers, and may require the cloud carrier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provide dedicated and secure connections between cloud consumers and CPs.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 cloud broker  is useful when cloud services are too complex for a cloud consumer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easily manage. Three areas of support can be offered by a cloud broker: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Service intermediation:  These are value-added services, such as identity management,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performance reporting, and enhanced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Service aggregation:  The broker combines multiple cloud services to meet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consumer needs not specifically addressed by a single CP, or to optimize performance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 minimize cost.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Service arbitrage:  This is similar to service aggregation except that the services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being aggregated are not fixed. Service arbitrage means a broker has the flexibility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choose services from multiple agencies. The cloud broker, for example, can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 a credit-scoring service to measure and select an agency with the best score.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 cloud auditor  can evaluate the services provided by a CP in terms of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controls, privacy impact, performance, and so on. The auditor is an independent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entity that can assure that the CP conforms to a set of standards.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general terms, security controls in cloud computing are similar to the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controls in any IT environment. However, because of the operational models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technologies used to enable cloud service, cloud computing may present risks that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 specific to the cloud environment. The essential concept in this regard is that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enterprise loses a substantial amount of control over resources, services, and applications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but must maintain accountability for security and privacy policies.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Cloud Security Alliance [CSA10] lists the following as the top cloud specific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threats, together with suggested countermeasures: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Abuse and nefarious use of cloud computing:  For many CPs, it is relatively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easy to register and begin using cloud services, some even offering free limited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trial periods. This enables attackers to get inside the cloud to conduct various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attacks, such as spamming, malicious code attacks, and denial of service. PaaS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providers have traditionally suffered most from this kind of attacks; however,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recent evidence shows that hackers have begun to target IaaS vendors as well.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burden is on the CP to protect against such attacks, but cloud service clients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must monitor activity with respect to their data and resources to detect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any malicious behavior.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Countermeasures include (1) stricter initial registration and validation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processes; (2) enhanced credit card fraud monitoring and coordination;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(3) comprehensive introspection of customer network traffic; and (4) monitoring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public blacklists for one’s own network blocks.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Malicious insiders:  Under the cloud computing paradigm, an organization relinquishes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direct control over many aspects of security and, in doing so, confers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 unprecedented level of trust onto the CP. One grave concern is the risk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malicious insider activity. Cloud architectures necessitate certain roles that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 extremely high risk. Examples include CP system administrators and managed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service providers.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Countermeasures include the following: (1) enforce strict supply chain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management and conduct a comprehensive supplier assessment; (2) specify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human resource requirements as part of legal contract; (3) require transparency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into overall information security and management practices, as well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as compliance reporting; and (4) determine security breach notification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processes.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Insecure interfaces and APIs:  CPs expose a set of software interfaces or APIs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that customers use to manage and interact with cloud services. The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availability of general cloud services are dependent upon the security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these basic APIs. From authentication and access control to encryption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activity monitoring, these interfaces must be designed to protect against both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accidental and malicious attempts to circumvent policy.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Countermeasures include (1) analyzing the security model of CP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interfaces; (2) ensuring that strong authentication and access controls 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implemented in concert with encrypted transmission; and (3) understanding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dependency chain associated with the API.</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Shared technology issues: IaaS vendors deliver their services in a scalable way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by sharing infrastructure. Often, the underlying components that make up this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infrastructure (CPU caches, GPUs, etc.) were not designed to offer strong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isolation properties for a multi-tenant architecture. CPs typically approach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this risk by the use of isolated virtual machines for individual clients. This approach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still vulnerable to attack, by both insiders and outsiders, and so can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only be a part of an overall security strategy.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Countermeasures include the following: (1) implement security best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practices for installation/configuration; (2) monitor environment for unauthorized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changes/activity; (3) promote strong authentication and access control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administrative access and operations; (4) enforce SLAs for patching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vulnerability remediation; and (5) conduct vulnerability scanning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configuration audits.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Data loss or leakage: For many clients, the most devastating impact from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breach is the loss or leakage of data. We address this issue in the next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subsection.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Countermeasures include the following: (1) implement strong API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control; (2) encrypt and protect integrity of data in transit; (3) analyze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data protection at both design and run time; and (4) implement strong key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generation, storage and management, and destruction practices.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Account or service hijacking: Account or service hijacking, usually with stolen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credentials, remains a top threat. With stolen credentials, attackers can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often access critical areas of deployed cloud computing services, allowing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them to compromise the confidentiality, integrity, and availability of those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Countermeasures include the following: (1) prohibit the sharing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account credentials between users and services; (2) leverage strong two-factor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authentication techniques where possible; (3) employ proactive monitoring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detect unauthorized activity; and (4) understand CP security policies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SLAs.</a:t>
            </a:r>
            <a:endParaRPr lang="en-US" dirty="0" smtClean="0"/>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Unknown risk profile: In using cloud infrastructures, the client necessarily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cedes control to the CP on a number of issues that may affect security. Thus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client must pay attention to and clearly define the roles and responsibilities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involved for managing risks. For example, employees may deploy applications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data resources at the CP without observing the normal policies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procedures for privacy, security, and oversight.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Countermeasures include (1) disclosure of applicable logs and data; (2)</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partial/full disclosure of infrastructure details (e.g., patch levels and firewalls);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(3) monitoring and alerting on necessary information.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Similar lists have been developed by the European Network and Information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Agency [ENIS09] and NIST [JANS11].</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As can be seen from the previous section, there are numerous aspects to cloud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and numerous approaches to providing cloud security measures. A further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example is seen in the NIST guidelines for cloud security, specified in SP-800-14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listed in Table 16.3. Thus, the topic of cloud security is well beyond the scope of this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chapter. In this section, we focus on one specific element of cloud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Arial" panose="020B0604020202020204" pitchFamily="34" charset="0"/>
                <a:ea typeface="MS PGothic" pitchFamily="-84" charset="-128"/>
                <a:cs typeface="MS PGothic" pitchFamily="-84" charset="-128"/>
              </a:rPr>
              <a:t>Table 16.3 NIST Guidelines on Security and Privacy Issues and Recommendations</a:t>
            </a:r>
            <a:endParaRPr lang="en-US" sz="1200" b="0" kern="120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dirty="0" smtClean="0">
                <a:solidFill>
                  <a:schemeClr val="tx1"/>
                </a:solidFill>
                <a:latin typeface="Arial" panose="020B0604020202020204" pitchFamily="34" charset="0"/>
                <a:ea typeface="MS PGothic" pitchFamily="-84" charset="-128"/>
                <a:cs typeface="MS PGothic" pitchFamily="-84" charset="-128"/>
              </a:rPr>
              <a:t>(page 2 of 2)</a:t>
            </a:r>
            <a:r>
              <a:rPr lang="en-US" b="0" dirty="0" smtClean="0"/>
              <a:t> </a:t>
            </a:r>
            <a:endParaRPr lang="en-US" b="0"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There are many ways to compromise data. Deletion or alteration of records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without a backup of the original content is an obvious example. Unlinking a record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from a larger context may render it unrecoverable, as can storage on unreliable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media. Loss of an encoding key may result in effective destruction. Finally, unauthorized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parties must be prevented from gaining access to sensitive data.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threat of data compromise increases in the cloud, due to the number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interactions between risks and challenges that are either unique to the cloud 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more dangerous because of the architectural or operational characteristics of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cloud environment.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Database environments used in cloud computing can vary significantly. Some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providers support a multi-instance model , which provides a unique DBMS running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 a virtual machine instance for each cloud subscriber. This gives the subscriber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complete control over role definition, user authorization, and other administrative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tasks related to security. Other providers support a multi-tenant model , which provides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predefined environment for the cloud subscriber that is shared with other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tenants, typically through tagging data with a subscriber identifier. Tagging gives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appearance of exclusive use of the instance, but relies on the CP to establish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maintain a sound secure database environment.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Data must be secured while at rest, in transit, and in use, and access to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data must be controlled. The client can employ encryption to protect data in transit,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though this involves key management responsibilities for the CP. The client can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enforce access control techniques but, again, the CP is involved to some extent depending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 the service model used.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data at rest, the ideal security measure is for the client to encrypt the database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only store encrypted data in the cloud, with the CP having no access to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encryption key. So long as the key remains secure, the CP has no ability to read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data, although corruption and other denial-of-service attacks remain a risk.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straightforward solution to the security problem in this context is to encrypt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entire database and not provide the encryption/decryption keys to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service provider. This solution by itself is inflexible. The user has little ability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access individual data items based on searches or indexing on key parameters, but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rather would have to download entire tables from the database, decrypt the tables,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work with the results. To provide more flexibility, it must be possible to 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the database in its encrypted form.</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An example of such an approach, depicted in Figure 16.10, is reported 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[DAMI05] and [DAMI03]. A similar approach is described in [HACI02]. Four entities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 involved: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Data owner:  An organization that produces data to be made available for controlled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release, either within the organization or to external users.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User:  Human entity that presents requests (queries) to the system. The user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could be an employee of the organization who is granted access to the database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via the server, or a user external to the organization who, after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granted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Client:  Frontend that transforms user queries into queries on the encrypted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data stored on the server.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Server:  An organization that receives the encrypted data from a data owner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makes them available for distribution to clients. The server could in fact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 owned by the data owner but, more typically, is a facility owned and maintained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by an external provider. For our discussion, the server is a cloud server.</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term security as a service (SecaaS)  has generally meant a package of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services offered by a service provider that offloads much of the security responsibility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from an enterprise to the security service provider. Among the services typically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provided are authentication, antivirus, antimalware/-spyware, intrusion detection,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security event management. In the context of cloud computing, cloud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as a service, designated SecaaS, is a segment of the SaaS offering of a CP.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Cloud Security Alliance defines SecaaS as the provision of security applications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services via the cloud either to cloud-based infrastructure and software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 from the cloud to the customers’ on-premise systems [CSA11b]. The Cloud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Alliance has identified the following SecaaS categories of service: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Identity and access management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Data loss prevention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p:sp>
      <p:sp>
        <p:nvSpPr>
          <p:cNvPr id="25603"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NAC systems deal with three categories of components: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Access requestor (AR):  The AR is the node that is attempting to access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network and may be any device that is managed by the NAC system, including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workstations, servers, printers, cameras, and other IP-enabled devices. ARs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 also referred to as supplicants , or simply, clients.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Policy server: Based on the AR’s posture and an enterprise’s defined policy,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policy server determines what access should be granted. The policy server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often relies on backend systems, including antivirus, patch management, or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user directory, to help determine the host’s condition.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Network access server (NAS): The NAS functions as an access control point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users in remote locations connecting to an enterprise’s internal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Also called a media gateway, a remote access server (RAS), or a policy server,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 NAS may include its own authentication services or rely on a separate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authentication service from the policy server.</a:t>
            </a:r>
            <a:endParaRPr lang="en-US" dirty="0" smtClean="0">
              <a:latin typeface="Arial" panose="020B0604020202020204" pitchFamily="34" charset="0"/>
              <a:ea typeface="MS PGothic" pitchFamily="-84" charset="-128"/>
              <a:cs typeface="MS PGothic" pitchFamily="-84" charset="-128"/>
            </a:endParaRPr>
          </a:p>
        </p:txBody>
      </p:sp>
      <p:sp>
        <p:nvSpPr>
          <p:cNvPr id="25604" name="Slide Number Placeholder 3"/>
          <p:cNvSpPr>
            <a:spLocks noGrp="1"/>
          </p:cNvSpPr>
          <p:nvPr>
            <p:ph type="sldNum" sz="quarter" idx="5"/>
          </p:nvPr>
        </p:nvSpPr>
        <p:spPr>
          <a:noFill/>
        </p:spPr>
        <p:txBody>
          <a:bodyPr/>
          <a:lstStyle/>
          <a:p>
            <a:fld id="{3AC5ADA7-37AA-6943-95CA-1D6B898591E4}"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this section, we examine these categories with a focus on security of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cloud-based infrastructure and services (Figure 16.11).</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Identity and access management (IAM)  includes people, processes, and systems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that are used to manage access to enterprise resources by assuring that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identity of an entity is verified, and then granting the correct level of access based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 this assured identity. One aspect of identity management is identity provisioning,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which has to do with providing access to identified users and subsequently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deprovisioning, or deny access, to users when the client enterprise designates such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users as no longer having access to enterprise resources in the cloud. Another aspect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identity management is for the cloud to participate in the federated identity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management scheme (see Chapter 15) scheme used by the client enterprise. Among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other requirements, the cloud service provider (CSP) must be able to exchange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identity attributes with the enterprise’s chosen identity provider.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access management portion of IAM involves authentication and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control services. For example, the CSP must be able to authenticate users in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trustworthy manner. The access control requirements in SPI environments include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establishing trusted user profile and policy information, using it to control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within the cloud service, and doing this in an auditable way.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Data loss prevention (DLP)  is the monitoring, protecting, and verifying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of data at rest, in motion, and in use. Much of DLP can be implemented by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cloud client, such as discussed in Section 16.6. The CSP can also provide DLP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services, such as implementing rules about what functions can be performed on data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various contexts.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Web security  is real-time protection offered either on premise through software/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appliance installation or via the cloud by proxying or redirecting Web traffic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the CP. This provides an added layer of protection on top of things like antiviruses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prevent malware from entering the enterprise via activities such as Web</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browsing. In addition to protecting against malware, a cloud-based Web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service might include usage policy enforcement, data backup, traffic control,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Web access control.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CSP may provide a Web-based e-mail service, for which security measures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 needed. E-mail security  provides control over inbound and outbound e-mail,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protecting the organization from phishing, malicious attachments, enforcing corporate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polices such as acceptable use and spam prevention. The CSP may also incorporate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digital signatures on all e-mail clients and provide optional e-mail encryption.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assessments  are third-part audits of cloud services. While this service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outside the province of the CSP, the CSP can provide tools and access points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facilitate various assessment activities.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Intrusion management  encompasses intrusion detection, prevention, and response.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core of this service is the implementation of intrusion detection systems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(IDSs) and intrusion prevention systems (IPSs) at entry points to the cloud and 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servers in the cloud. An IDS is a set of automated tools designed to detect unauthorized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access to a host system. We discuss this in Chapter 21. An IPS incorporates IDS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functionality but also includes mechanisms designed to block traffic from intruders.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information and event management (SIEM)  aggregates (via push 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pull mechanisms) log and event data from virtual and real networks, applications,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systems. This information is then correlated and analyzed to provide real-time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reporting and alerting on information/events that may require intervention or other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type of response. The CSP typically provides an integrated service that can put together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information from a variety of sources both within the cloud and within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client enterprise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Encryption  is a pervasive service that can be provided for data at rest in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cloud, e-mail traffic, client-specific network management information, and identity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information. Encryption services provided by the CSP involve a range of complex</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issues, including key management, how to implement virtual private network (VPN)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services in the cloud, application encryption, and data content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Business continuity and disaster recovery  comprise measures and mechanisms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ensure operational resiliency in the event of any service interruptions. This is 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area where the CSP, because of economies of scale, can offer obvious benefits to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cloud service client [WOOD10]. The CSP can provide backup at multiple locations,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reliable failover and disaster recovery facilities. This service must include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flexible infrastructure, redundancy of functions and hardware, monitored operations,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geographically distributed data centers, and network survivability.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Network security  consists of security services that allocate access, distribute,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monitor, and protect the underlying resource services. Services include perimeter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server firewalls and denial-of-service protection. Many of the other services listed 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this section, including intrusion management, identity and access management, data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loss protection, and Web security, also contribute to the network security service.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91276C45-335A-7545-BDB9-8D7CA57574D8}" type="slidenum">
              <a:rPr lang="en-AU">
                <a:latin typeface="Arial" panose="020B0604020202020204" pitchFamily="34" charset="0"/>
              </a:rPr>
            </a:fld>
            <a:endParaRPr lang="en-AU" dirty="0">
              <a:latin typeface="Arial" panose="020B0604020202020204" pitchFamily="34" charset="0"/>
            </a:endParaRPr>
          </a:p>
        </p:txBody>
      </p:sp>
      <p:sp>
        <p:nvSpPr>
          <p:cNvPr id="68611" name="Rectangle 2"/>
          <p:cNvSpPr>
            <a:spLocks noGrp="1" noRot="1" noChangeAspect="1" noChangeArrowheads="1" noTextEdit="1"/>
          </p:cNvSpPr>
          <p:nvPr>
            <p:ph type="sldImg"/>
          </p:nvPr>
        </p:nvSpPr>
        <p:spPr/>
      </p:sp>
      <p:sp>
        <p:nvSpPr>
          <p:cNvPr id="68612" name="Rectangle 3"/>
          <p:cNvSpPr>
            <a:spLocks noGrp="1" noChangeArrowheads="1"/>
          </p:cNvSpPr>
          <p:nvPr>
            <p:ph type="body" idx="1"/>
          </p:nvPr>
        </p:nvSpPr>
        <p:spPr>
          <a:noFill/>
        </p:spPr>
        <p:txBody>
          <a:bodyPr/>
          <a:lstStyle/>
          <a:p>
            <a:pPr eaLnBrk="1" hangingPunct="1"/>
            <a:r>
              <a:rPr lang="en-US" dirty="0">
                <a:latin typeface="Arial" panose="020B0604020202020204" pitchFamily="34" charset="0"/>
                <a:ea typeface="MS PGothic" pitchFamily="-84" charset="-128"/>
                <a:cs typeface="MS PGothic" pitchFamily="-84" charset="-128"/>
              </a:rPr>
              <a:t>Chapter</a:t>
            </a:r>
            <a:r>
              <a:rPr lang="en-US" dirty="0" smtClean="0">
                <a:latin typeface="Arial" panose="020B0604020202020204" pitchFamily="34" charset="0"/>
                <a:ea typeface="MS PGothic" pitchFamily="-84" charset="-128"/>
                <a:cs typeface="MS PGothic" pitchFamily="-84" charset="-128"/>
              </a:rPr>
              <a:t> 16 </a:t>
            </a:r>
            <a:r>
              <a:rPr lang="en-US" dirty="0">
                <a:latin typeface="Arial" panose="020B0604020202020204" pitchFamily="34" charset="0"/>
                <a:ea typeface="MS PGothic" pitchFamily="-84" charset="-128"/>
                <a:cs typeface="MS PGothic" pitchFamily="-84" charset="-128"/>
              </a:rPr>
              <a:t>summary.</a:t>
            </a:r>
            <a:endParaRPr lang="en-US" dirty="0">
              <a:latin typeface="Arial" panose="020B0604020202020204" pitchFamily="34" charset="0"/>
              <a:ea typeface="MS PGothic" pitchFamily="-84" charset="-128"/>
              <a:cs typeface="MS PGothic" pitchFamily="-8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FF00FF0D-89E8-0340-9D6B-5AA0C2E9B04B}" type="slidenum">
              <a:rPr lang="en-AU">
                <a:latin typeface="Arial" panose="020B0604020202020204" pitchFamily="34" charset="0"/>
              </a:rPr>
            </a:fld>
            <a:endParaRPr lang="en-AU" dirty="0">
              <a:latin typeface="Arial" panose="020B0604020202020204" pitchFamily="34" charset="0"/>
            </a:endParaRPr>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Figure 16.1 is a generic network access diagram. A variety of different ARs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seek access to an enterprise network by applying to some type of NAS. The first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step is generally to authenticate the AR. Authentication typically involves some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sort of secure protocol and the use of cryptographic keys. Authentication may be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performed by the NAS, or the NAS may mediate the authentication process. In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latter case, authentication takes place between the supplicant and an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server that is part of the policy server or that is accessed by the policy server.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authentication process serves a number of purposes. It verifies a supplicant’s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claimed identity, which enables the policy server to determine what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privileges, if any, the AR may have. The authentication exchange may result in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establishment of session keys to enable future secure communication between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supplicant and resources on the enterprise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Typically, the policy server or a supporting server will perform checks on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 to determine if it should be permitted interactive remote access connectivity.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These checks—sometimes called health, suitability, screening, or assessment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checks—require software on the user’s system to verify compliance with certain requirements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from the organization’s secure configuration baseline. For example,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user’s antimalware software must be up-to-date, the operating system must be fully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patched, and the remote computer must be owned and controlled by the organization.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These checks should be performed before granting the AR access to the enterprise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network. Based on the results of these checks, the organization can determine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whether the remote computer should be permitted to use interactive remote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If the user has acceptable authorization credentials but the remote computer does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not pass the health check, the user and remote computer should be denied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access or have limited access to a quarantine network so that authorized personnel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can fix the security deficiencies. Figure 16.1 indicates that the quarantine portion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enterprise network consists of the policy server and related AR suitability servers.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There may also be application servers that do not require the normal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threshold be met.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Once an AR has been authenticated and cleared for a certain level of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the enterprise network, the NAS can enable the AR to interact with resources 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enterprise network. The NAS may mediate every exchange to enforce a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policy for this AR, or may use other methods to limit the privileges of the AR.</a:t>
            </a:r>
            <a:endParaRPr lang="en-AU"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Enforcement methods are the actions that are applied to ARs to regulate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the enterprise network. Many vendors support multiple enforcement methods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simultaneously, allowing the customer to tailor the configuration by using one or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combination of methods. The following are common NAC enforcement methods.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IEEE 802.1X: This is a link layer protocol that enforces authorization before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port is assigned an IP address. IEEE 802.1X makes use of the Extensible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Authentication Protocol for the authentication process. Sections 16.2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16.3 cover the Extensible Authentication Protocol and IEEE 802.1X,</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respectively.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Virtual local area networks (VLANs): In this approach, the enterprise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consisting of an interconnected set of LANs, is segmented logically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into a number of virtual LANs. The NAC system decides to which of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network’s VLANs it will direct an AR, based on whether the device needs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remediation, Internet access only, or some level of network access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enterprise resources. VLANs can be created dynamically and VLAN membership,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both enterprise servers and ARs, may overlap. That is, an enterprise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server or an AR may belong to more than one VLAN.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Firewall: A firewall provides a form of NAC by allowing or denying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traffic between an enterprise host and an external user. Firewalls are discussed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Chapter 23.</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DHCP management: The Dynamic Host Configuration Protocol (DHCP)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 Internet protocol that enables dynamic allocation of IP addresses to hosts.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DHCP server intercepts DHCP requests and assigns IP addresses instead.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Thus, NAC enforcement occurs at the IP layer based on subnet and IP assignment.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DCHP server is easy to install and configure, but is subject to various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forms of IP spoofing, providing limited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There are a number of other enforcement methods available from vendors.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ones in the preceding list are perhaps the most common, and IEEE 802.1X is by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far the most commonly implemented solution.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Extensible Authentication Protocol (EAP), defined in RFC 3748, acts as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framework for network access and authentication protocols. EAP provides a set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protocol messages that can encapsulate various authentication methods to be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used between a client and an authentication server. EAP can operate over a variety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network and link level facilities, including point-to-point links, LANs,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other networks, and can accommodate the authentication needs of the various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links and networks. Figure 16.2 illustrates the protocol layers that form the context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EAP.</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EAP supports multiple authentication methods. This is what is meant by referring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EAP as extensible . EAP provides a generic transport service for the exchange of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information between a client system and an authentication server.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basic EAP transport service is extended by using a specific authentication protocol,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 method, that is installed in both the EAP client and the authentication server.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Numerous methods have been defined to work over EAP. The following 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commonly supported EAP methods: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EAP-TLS (EAP Transport Layer Security): EAP-TLS (RFC 5216) defines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how the TLS protocol (described in Chapter 17) can be encapsulated in EAP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messages. EAP-TLS uses the handshake protocol in TLS, not its encryption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method. Client and server authenticate each other using digital certificates.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Client generates a pre-master secret key by encrypting a random number with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server’s public key and sends it to the server. Both client and server use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pre-master to generate the same secret key.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EAP-TTLS (EAP Tunneled TLS): EAP-TTLS is like EAP-TLS, except only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server has a certificate to authenticate itself to the client first. As in EAPTLS,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secure connection (the “tunnel”) is established with secret keys, but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that connection is used to continue the authentication process by authenticating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client and possibly the server again using any EAP method 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legacy method such as PAP (Password Authentication Protocol) and CHAP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(Challenge-Handshake Authentication Protocol). EAP-TTLS is defined 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RFC 5281.</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EAP-GPSK (EAP Generalized Pre-Shared Key): EAP-GPSK, defined 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RFC 5433, is an EAP method for mutual authentication and session key derivation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using a Pre-Shared Key (PSK). EAP-GPSK specifies an EAP method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based on pre-shared keys and employs secret key-based cryptographic algorithms.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Hence, this method is efficient in terms of message flows and computational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costs, but requires the existence of pre-shared keys between each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peer and EAP server. The set up of these pairwise secret keys is part of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peer registration, and thus, must satisfy the system preconditions. It provides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protected communication channel when mutual authentication is successful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both parties to communicate over and is designed for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over insecure networks such as IEEE 802.11. EAP-GPSK does not require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any public-key cryptography. The EAP method protocol exchange is done 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minimum of four messages.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EAP-IKEv2: It is based on the Internet Key Exchange protocol version 2</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(IKEv2), which is described in Chapter 20. It supports mutual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session key establishment using a variety of methods. EAP-TLS is defined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RFC 5106.</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Figure 16.3 indicates a typical arrangement in which EAP is used. The following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components are involved: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EAP peer: Client computer that is attempting to access a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EAP authenticator: An access point or NAS that requires EAP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prior to granting access to a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Authentication server: A server computer that negotiates the use of a specific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EAP method with an EAP peer, validates the EAP peer’s credentials,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authorizes access to the network. Typically, the authentication server is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Remote Authentication Dial-In User Service (RADIUS) server.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authentication server functions as a backend server that can authenticate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peers as a service to a number of EAP authenticators. The EAP authenticator then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makes the decision of whether to grant access. This is referred to as the EAP pass-through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mode . Less commonly, the authenticator takes over the role of the EAP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server; that is, only two parties are involved in the EAP execution.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Figure 16.4 gives an example of an EAP exchange. Not shown in the figure is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message or signal sent from the EAP peer to the authenticator using some protocol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other than EAP and requesting an EAP exchange to grant network access. One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protocol used for this purpose is IEEE 802.1X, discussed in the next section.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first pair of EAP Request and Response messages is of Type identity, in which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authenticator requests the peer’s identity, and the peer returns its claimed identity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the Response message. This Response is passed through the authenticator to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authentication server. Subsequent EAP messages are exchanged between the peer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the authentication server.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Upon receiving the identity Response message from the peer, the server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selects an EAP method and sends the first EAP message with a Type field related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an authentication method. If the peer supports and accepts the selected EAP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method, it replies with the corresponding Response message of the same type.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Otherwise, the peer sends a NAK, and the EAP server either selects another EAP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method or aborts the EAP execution with a failure message. The selected EAP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method determines the number of Request/Response pairs. During the exchange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appropriate authentication information, including key material, is exchanged.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exchange ends when the server determines that authentication has succeeded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 that no further attempt can be made and authentication has failed.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1"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fld id="{30DB7A19-6618-D44A-A55C-5746ABB8FC0F}" type="datetime1">
              <a:rPr lang="en-US"/>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6" name="Date Placeholder 4"/>
          <p:cNvSpPr>
            <a:spLocks noGrp="1"/>
          </p:cNvSpPr>
          <p:nvPr>
            <p:ph type="dt" sz="half" idx="10"/>
          </p:nvPr>
        </p:nvSpPr>
        <p:spPr/>
        <p:txBody>
          <a:bodyPr/>
          <a:lstStyle>
            <a:lvl1pPr>
              <a:defRPr dirty="0"/>
            </a:lvl1pPr>
          </a:lstStyle>
          <a:p>
            <a:pPr>
              <a:defRPr/>
            </a:pPr>
            <a:endParaRPr lang="en-US" dirty="0"/>
          </a:p>
        </p:txBody>
      </p:sp>
      <p:sp>
        <p:nvSpPr>
          <p:cNvPr id="7" name="Footer Placeholder 5"/>
          <p:cNvSpPr>
            <a:spLocks noGrp="1"/>
          </p:cNvSpPr>
          <p:nvPr>
            <p:ph type="ftr" sz="quarter" idx="11"/>
          </p:nvPr>
        </p:nvSpPr>
        <p:spPr/>
        <p:txBody>
          <a:bodyPr/>
          <a:lstStyle>
            <a:lvl1pPr>
              <a:defRPr dirty="0"/>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A7E57D8-81C9-3848-8D15-536B7B4533B6}" type="slidenum">
              <a:rPr lang="en-US"/>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B4708B52-E3D8-334E-AC83-807DD768DA4F}" type="slidenum">
              <a:rPr lang="en-US"/>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8763E496-E00A-D14F-AB9C-A57E51E2E8A6}" type="slidenum">
              <a:rPr lang="en-US"/>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lang="en-US" smtClean="0"/>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21F1760A-7358-F542-89EA-51A93CAEF723}" type="slidenum">
              <a:rPr lang="en-US"/>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5CEC5E92-3C1F-364F-88B8-F22A59C9ED89}" type="slidenum">
              <a:rPr lang="en-US"/>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5" name="Group 15"/>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8" name="Group 16"/>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8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11" name="Date Placeholder 3"/>
          <p:cNvSpPr>
            <a:spLocks noGrp="1"/>
          </p:cNvSpPr>
          <p:nvPr>
            <p:ph type="dt" sz="half" idx="10"/>
          </p:nvPr>
        </p:nvSpPr>
        <p:spPr/>
        <p:txBody>
          <a:bodyPr/>
          <a:lstStyle>
            <a:lvl1pPr>
              <a:defRPr/>
            </a:lvl1pPr>
          </a:lstStyle>
          <a:p>
            <a:pPr>
              <a:defRPr/>
            </a:pPr>
            <a:fld id="{771D4D1E-2935-C74D-945F-374F9190C532}" type="datetime1">
              <a:rPr lang="en-US"/>
            </a:fld>
            <a:endParaRPr lang="en-US" dirty="0"/>
          </a:p>
        </p:txBody>
      </p:sp>
      <p:sp>
        <p:nvSpPr>
          <p:cNvPr id="12" name="Footer Placeholder 4"/>
          <p:cNvSpPr>
            <a:spLocks noGrp="1"/>
          </p:cNvSpPr>
          <p:nvPr>
            <p:ph type="ftr" sz="quarter" idx="11"/>
          </p:nvPr>
        </p:nvSpPr>
        <p:spPr/>
        <p:txBody>
          <a:bodyPr/>
          <a:lstStyle>
            <a:lvl1pPr>
              <a:defRPr dirty="0"/>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9519A989-FF93-4643-8770-B795F842E1C5}" type="slidenum">
              <a:rPr lang="en-US"/>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A2D9FCE6-9EFF-3644-A0B1-3D1C9FC6B54C}" type="slidenum">
              <a:rPr lang="en-US"/>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2" name="Date Placeholder 6"/>
          <p:cNvSpPr>
            <a:spLocks noGrp="1"/>
          </p:cNvSpPr>
          <p:nvPr>
            <p:ph type="dt" sz="half" idx="10"/>
          </p:nvPr>
        </p:nvSpPr>
        <p:spPr/>
        <p:txBody>
          <a:bodyPr/>
          <a:lstStyle>
            <a:lvl1pPr>
              <a:defRPr dirty="0"/>
            </a:lvl1pPr>
          </a:lstStyle>
          <a:p>
            <a:pPr>
              <a:defRPr/>
            </a:pPr>
            <a:endParaRPr lang="en-US" dirty="0"/>
          </a:p>
        </p:txBody>
      </p:sp>
      <p:sp>
        <p:nvSpPr>
          <p:cNvPr id="13" name="Footer Placeholder 7"/>
          <p:cNvSpPr>
            <a:spLocks noGrp="1"/>
          </p:cNvSpPr>
          <p:nvPr>
            <p:ph type="ftr" sz="quarter" idx="11"/>
          </p:nvPr>
        </p:nvSpPr>
        <p:spPr/>
        <p:txBody>
          <a:bodyPr/>
          <a:lstStyle>
            <a:lvl1pPr>
              <a:defRPr dirty="0"/>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C4EFC2B7-64FF-A44D-A0B9-0E47F29894B8}" type="slidenum">
              <a:rPr lang="en-US"/>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6" name="Date Placeholder 2"/>
          <p:cNvSpPr>
            <a:spLocks noGrp="1"/>
          </p:cNvSpPr>
          <p:nvPr>
            <p:ph type="dt" sz="half" idx="10"/>
          </p:nvPr>
        </p:nvSpPr>
        <p:spPr/>
        <p:txBody>
          <a:bodyPr/>
          <a:lstStyle>
            <a:lvl1pPr>
              <a:defRPr dirty="0"/>
            </a:lvl1pPr>
          </a:lstStyle>
          <a:p>
            <a:pPr>
              <a:defRPr/>
            </a:pPr>
            <a:endParaRPr lang="en-US" dirty="0"/>
          </a:p>
        </p:txBody>
      </p:sp>
      <p:sp>
        <p:nvSpPr>
          <p:cNvPr id="7" name="Footer Placeholder 3"/>
          <p:cNvSpPr>
            <a:spLocks noGrp="1"/>
          </p:cNvSpPr>
          <p:nvPr>
            <p:ph type="ftr" sz="quarter" idx="11"/>
          </p:nvPr>
        </p:nvSpPr>
        <p:spPr/>
        <p:txBody>
          <a:bodyPr/>
          <a:lstStyle>
            <a:lvl1pPr>
              <a:defRPr dirty="0"/>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88A264D-292D-2D48-9C35-EC53B8B8A561}" type="slidenum">
              <a:rPr lang="en-US"/>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dirty="0"/>
            </a:lvl1pPr>
          </a:lstStyle>
          <a:p>
            <a:pPr>
              <a:defRPr/>
            </a:pPr>
            <a:endParaRPr lang="en-US" dirty="0"/>
          </a:p>
        </p:txBody>
      </p:sp>
      <p:sp>
        <p:nvSpPr>
          <p:cNvPr id="4" name="Footer Placeholder 2"/>
          <p:cNvSpPr>
            <a:spLocks noGrp="1"/>
          </p:cNvSpPr>
          <p:nvPr>
            <p:ph type="ftr" sz="quarter" idx="11"/>
          </p:nvPr>
        </p:nvSpPr>
        <p:spPr/>
        <p:txBody>
          <a:bodyPr/>
          <a:lstStyle>
            <a:lvl1pPr>
              <a:defRPr dirty="0"/>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6F970D87-7EA9-E746-A010-0F36573D28DD}" type="slidenum">
              <a:rPr lang="en-US"/>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lang="en-US" smtClean="0"/>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a:solidFill>
                  <a:schemeClr val="tx2">
                    <a:lumMod val="40000"/>
                    <a:lumOff val="60000"/>
                  </a:schemeClr>
                </a:solidFill>
              </a:defRPr>
            </a:lvl1pPr>
          </a:lstStyle>
          <a:p>
            <a:pPr>
              <a:defRPr/>
            </a:pPr>
            <a:fld id="{C0BE3E47-867C-5247-82DF-09F4FEC56A3B}" type="slidenum">
              <a:rPr lang="en-US"/>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92163" y="39688"/>
            <a:ext cx="7570787" cy="1412875"/>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1027" name="Text Placeholder 2"/>
          <p:cNvSpPr>
            <a:spLocks noGrp="1"/>
          </p:cNvSpPr>
          <p:nvPr>
            <p:ph type="body" idx="1"/>
          </p:nvPr>
        </p:nvSpPr>
        <p:spPr bwMode="auto">
          <a:xfrm>
            <a:off x="792163" y="1762125"/>
            <a:ext cx="7570787" cy="4289425"/>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a:solidFill>
                  <a:schemeClr val="tx2">
                    <a:lumMod val="40000"/>
                    <a:lumOff val="60000"/>
                  </a:schemeClr>
                </a:solidFill>
                <a:latin typeface="Arial" panose="020B0604020202020204" pitchFamily="34" charset="0"/>
              </a:defRPr>
            </a:lvl1pPr>
          </a:lstStyle>
          <a:p>
            <a:pPr>
              <a:defRPr/>
            </a:pPr>
            <a:fld id="{E3B44619-9E76-0E42-91B4-3052F44FB02C}" type="slidenum">
              <a:rPr lang="en-US"/>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anose="020B0604020202020204" pitchFamily="34"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lnSpc>
          <a:spcPts val="6000"/>
        </a:lnSpc>
        <a:spcBef>
          <a:spcPct val="0"/>
        </a:spcBef>
        <a:spcAft>
          <a:spcPct val="0"/>
        </a:spcAft>
        <a:defRPr sz="5400" kern="1200">
          <a:solidFill>
            <a:schemeClr val="tx2"/>
          </a:solidFill>
          <a:latin typeface="+mn-lt"/>
          <a:ea typeface="MS PGothic" pitchFamily="-84" charset="-128"/>
          <a:cs typeface="MS PGothic" pitchFamily="-84" charset="-128"/>
        </a:defRPr>
      </a:lvl1pPr>
      <a:lvl2pPr algn="ctr" rtl="0" eaLnBrk="0" fontAlgn="base" hangingPunct="0">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2pPr>
      <a:lvl3pPr algn="ctr" rtl="0" eaLnBrk="0" fontAlgn="base" hangingPunct="0">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3pPr>
      <a:lvl4pPr algn="ctr" rtl="0" eaLnBrk="0" fontAlgn="base" hangingPunct="0">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4pPr>
      <a:lvl5pPr algn="ctr" rtl="0" eaLnBrk="0" fontAlgn="base" hangingPunct="0">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9pPr>
    </p:titleStyle>
    <p:bodyStyle>
      <a:lvl1pPr marL="342900" indent="-342900" algn="l" rtl="0" eaLnBrk="0" fontAlgn="base" hangingPunct="0">
        <a:spcBef>
          <a:spcPts val="2400"/>
        </a:spcBef>
        <a:spcAft>
          <a:spcPct val="0"/>
        </a:spcAft>
        <a:buClr>
          <a:srgbClr val="BAABE3"/>
        </a:buClr>
        <a:buFont typeface="Candara" pitchFamily="-84" charset="0"/>
        <a:buChar char="•"/>
        <a:defRPr sz="2800" kern="1200">
          <a:solidFill>
            <a:schemeClr val="tx2"/>
          </a:solidFill>
          <a:latin typeface="+mn-lt"/>
          <a:ea typeface="MS PGothic" pitchFamily="-84" charset="-128"/>
          <a:cs typeface="MS PGothic" pitchFamily="-84" charset="-128"/>
        </a:defRPr>
      </a:lvl1pPr>
      <a:lvl2pPr marL="685800" indent="-336550" algn="l" rtl="0" eaLnBrk="0" fontAlgn="base" hangingPunct="0">
        <a:spcBef>
          <a:spcPts val="600"/>
        </a:spcBef>
        <a:spcAft>
          <a:spcPct val="0"/>
        </a:spcAft>
        <a:buClr>
          <a:schemeClr val="tx2"/>
        </a:buClr>
        <a:buFont typeface="Candara" pitchFamily="-84" charset="0"/>
        <a:buChar char="•"/>
        <a:defRPr sz="2600" kern="1200">
          <a:solidFill>
            <a:schemeClr val="tx2"/>
          </a:solidFill>
          <a:latin typeface="+mn-lt"/>
          <a:ea typeface="MS PGothic" pitchFamily="-84" charset="-128"/>
          <a:cs typeface="+mn-cs"/>
        </a:defRPr>
      </a:lvl2pPr>
      <a:lvl3pPr marL="1035050" indent="-349250" algn="l" rtl="0" eaLnBrk="0" fontAlgn="base" hangingPunct="0">
        <a:spcBef>
          <a:spcPts val="600"/>
        </a:spcBef>
        <a:spcAft>
          <a:spcPct val="0"/>
        </a:spcAft>
        <a:buClr>
          <a:srgbClr val="BAABE3"/>
        </a:buClr>
        <a:buFont typeface="Candara" pitchFamily="-84" charset="0"/>
        <a:buChar char="•"/>
        <a:defRPr sz="2400" kern="1200">
          <a:solidFill>
            <a:schemeClr val="tx2"/>
          </a:solidFill>
          <a:latin typeface="+mn-lt"/>
          <a:ea typeface="MS PGothic" pitchFamily="-84" charset="-128"/>
          <a:cs typeface="+mn-cs"/>
        </a:defRPr>
      </a:lvl3pPr>
      <a:lvl4pPr marL="1371600" indent="-336550" algn="l" rtl="0" eaLnBrk="0" fontAlgn="base" hangingPunct="0">
        <a:spcBef>
          <a:spcPts val="600"/>
        </a:spcBef>
        <a:spcAft>
          <a:spcPct val="0"/>
        </a:spcAft>
        <a:buClr>
          <a:schemeClr val="tx2"/>
        </a:buClr>
        <a:buFont typeface="Candara" pitchFamily="-84" charset="0"/>
        <a:buChar char="•"/>
        <a:defRPr sz="2200" kern="1200">
          <a:solidFill>
            <a:schemeClr val="tx2"/>
          </a:solidFill>
          <a:latin typeface="+mn-lt"/>
          <a:ea typeface="MS PGothic" pitchFamily="-84" charset="-128"/>
          <a:cs typeface="+mn-cs"/>
        </a:defRPr>
      </a:lvl4pPr>
      <a:lvl5pPr marL="1720850" indent="-349250" algn="l" rtl="0" eaLnBrk="0" fontAlgn="base" hangingPunct="0">
        <a:spcBef>
          <a:spcPts val="600"/>
        </a:spcBef>
        <a:spcAft>
          <a:spcPct val="0"/>
        </a:spcAft>
        <a:buClr>
          <a:srgbClr val="BAABE3"/>
        </a:buClr>
        <a:buFont typeface="Candara" pitchFamily="-84" charset="0"/>
        <a:buChar char="•"/>
        <a:defRPr sz="2000" kern="1200">
          <a:solidFill>
            <a:schemeClr val="tx2"/>
          </a:solidFill>
          <a:latin typeface="+mn-lt"/>
          <a:ea typeface="MS PGothic" pitchFamily="-8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1.emf"/><Relationship Id="rId1" Type="http://schemas.openxmlformats.org/officeDocument/2006/relationships/image" Target="../media/image10.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image" Target="../media/image25.png"/><Relationship Id="rId1" Type="http://schemas.openxmlformats.org/officeDocument/2006/relationships/image" Target="../media/image24.pd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7.emf"/><Relationship Id="rId1" Type="http://schemas.openxmlformats.org/officeDocument/2006/relationships/image" Target="../media/image26.emf"/></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image" Target="../media/image28.pd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0.em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31.pd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3.em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pd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6.em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8.xml"/><Relationship Id="rId2" Type="http://schemas.openxmlformats.org/officeDocument/2006/relationships/image" Target="../media/image38.png"/><Relationship Id="rId1" Type="http://schemas.openxmlformats.org/officeDocument/2006/relationships/image" Target="../media/image37.pd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9.emf"/></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1.vml"/><Relationship Id="rId4" Type="http://schemas.openxmlformats.org/officeDocument/2006/relationships/slideLayout" Target="../slideLayouts/slideLayout8.xml"/><Relationship Id="rId3" Type="http://schemas.openxmlformats.org/officeDocument/2006/relationships/image" Target="../media/image41.emf"/><Relationship Id="rId2" Type="http://schemas.openxmlformats.org/officeDocument/2006/relationships/image" Target="../media/image40.jpeg"/><Relationship Id="rId1" Type="http://schemas.openxmlformats.org/officeDocument/2006/relationships/oleObject" Target="mclaughlinkl:Desktop:Crypto6e Tables:T16-NAC-Cloud.doc!OLE_LINK8" TargetMode="Externa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xml"/><Relationship Id="rId2" Type="http://schemas.openxmlformats.org/officeDocument/2006/relationships/image" Target="../media/image43.png"/><Relationship Id="rId1" Type="http://schemas.openxmlformats.org/officeDocument/2006/relationships/image" Target="../media/image42.pd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4.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5.w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emf"/><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8.xml"/><Relationship Id="rId2" Type="http://schemas.openxmlformats.org/officeDocument/2006/relationships/image" Target="../media/image49.png"/><Relationship Id="rId1" Type="http://schemas.openxmlformats.org/officeDocument/2006/relationships/image" Target="../media/image48.pd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0.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1.emf"/></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8.xml"/><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image" Target="../media/image52.pd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5.wmf"/></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8.xml"/><Relationship Id="rId2" Type="http://schemas.openxmlformats.org/officeDocument/2006/relationships/image" Target="../media/image57.png"/><Relationship Id="rId1" Type="http://schemas.openxmlformats.org/officeDocument/2006/relationships/image" Target="../media/image56.pd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8.em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9.emf"/></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8.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8.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emf"/><Relationship Id="rId1" Type="http://schemas.openxmlformats.org/officeDocument/2006/relationships/image" Target="../media/image60.emf"/></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8.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emf"/></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8.xml"/><Relationship Id="rId2" Type="http://schemas.openxmlformats.org/officeDocument/2006/relationships/image" Target="../media/image68.png"/><Relationship Id="rId1" Type="http://schemas.openxmlformats.org/officeDocument/2006/relationships/image" Target="../media/image67.pdf"/></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2.vml"/><Relationship Id="rId3" Type="http://schemas.openxmlformats.org/officeDocument/2006/relationships/slideLayout" Target="../slideLayouts/slideLayout8.xml"/><Relationship Id="rId2" Type="http://schemas.openxmlformats.org/officeDocument/2006/relationships/image" Target="../media/image69.jpeg"/><Relationship Id="rId1" Type="http://schemas.openxmlformats.org/officeDocument/2006/relationships/oleObject" Target="mclaughlinkl:Desktop:Crypto6e Tables:T16-NAC-Cloud.doc!OLE_LINK10"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0.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72.png"/><Relationship Id="rId1" Type="http://schemas.openxmlformats.org/officeDocument/2006/relationships/image" Target="../media/image71.pd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3.emf"/></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7.emf"/><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74.wm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emf"/><Relationship Id="rId1" Type="http://schemas.openxmlformats.org/officeDocument/2006/relationships/image" Target="../media/image75.emf"/></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8.xml"/><Relationship Id="rId2" Type="http://schemas.openxmlformats.org/officeDocument/2006/relationships/image" Target="../media/image78.png"/><Relationship Id="rId1" Type="http://schemas.openxmlformats.org/officeDocument/2006/relationships/image" Target="../media/image77.pd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9.e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19.png"/><Relationship Id="rId1" Type="http://schemas.openxmlformats.org/officeDocument/2006/relationships/image" Target="../media/image18.pd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emf"/></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21.GIF"/><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eaLnBrk="1" fontAlgn="auto" hangingPunct="1">
              <a:spcAft>
                <a:spcPts val="0"/>
              </a:spcAft>
              <a:defRPr/>
            </a:pPr>
            <a:r>
              <a:rPr lang="en-US" dirty="0" smtClean="0">
                <a:ea typeface="+mj-ea"/>
                <a:cs typeface="+mj-cs"/>
              </a:rPr>
              <a:t>Chapter 16</a:t>
            </a:r>
            <a:endParaRPr lang="en-US" dirty="0">
              <a:ea typeface="+mj-ea"/>
              <a:cs typeface="+mj-cs"/>
            </a:endParaRPr>
          </a:p>
        </p:txBody>
      </p:sp>
      <p:sp>
        <p:nvSpPr>
          <p:cNvPr id="18435" name="Subtitle 13"/>
          <p:cNvSpPr>
            <a:spLocks noGrp="1"/>
          </p:cNvSpPr>
          <p:nvPr>
            <p:ph type="subTitle" idx="1"/>
          </p:nvPr>
        </p:nvSpPr>
        <p:spPr>
          <a:xfrm>
            <a:off x="1524000" y="5203824"/>
            <a:ext cx="6096000" cy="1120775"/>
          </a:xfrm>
        </p:spPr>
        <p:txBody>
          <a:bodyPr>
            <a:normAutofit fontScale="92500" lnSpcReduction="10000"/>
          </a:bodyPr>
          <a:lstStyle/>
          <a:p>
            <a:pPr eaLnBrk="1" hangingPunct="1"/>
            <a:r>
              <a:rPr lang="en-AU" sz="3600" dirty="0" smtClean="0"/>
              <a:t>Network Access Control </a:t>
            </a:r>
            <a:endParaRPr lang="en-AU" sz="3600" dirty="0" smtClean="0"/>
          </a:p>
          <a:p>
            <a:pPr eaLnBrk="1" hangingPunct="1"/>
            <a:r>
              <a:rPr lang="en-AU" sz="3600" dirty="0" smtClean="0"/>
              <a:t>and Cloud Security</a:t>
            </a:r>
            <a:endParaRPr lang="en-US" sz="3600" dirty="0" smtClean="0"/>
          </a:p>
        </p:txBody>
      </p:sp>
      <p:pic>
        <p:nvPicPr>
          <p:cNvPr id="4" name="Picture Placeholder 4" descr="crypto.jpg"/>
          <p:cNvPicPr>
            <a:picLocks noChangeAspect="1"/>
          </p:cNvPicPr>
          <p:nvPr/>
        </p:nvPicPr>
        <p:blipFill>
          <a:blip r:embed="rId1">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pic>
        <p:nvPicPr>
          <p:cNvPr id="2" name="图片 1"/>
          <p:cNvPicPr>
            <a:picLocks noChangeAspect="1"/>
          </p:cNvPicPr>
          <p:nvPr/>
        </p:nvPicPr>
        <p:blipFill>
          <a:blip r:embed="rId2"/>
          <a:stretch>
            <a:fillRect/>
          </a:stretch>
        </p:blipFill>
        <p:spPr>
          <a:xfrm>
            <a:off x="1819910" y="3168015"/>
            <a:ext cx="5504180" cy="6432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8182" b="20000"/>
              <a:stretch>
                <a:fillRect/>
              </a:stretch>
            </p:blipFill>
          </mc:Choice>
          <mc:Fallback>
            <p:blipFill>
              <a:blip r:embed="rId2"/>
              <a:srcRect t="18182" b="20000"/>
              <a:stretch>
                <a:fillRect/>
              </a:stretch>
            </p:blipFill>
          </mc:Fallback>
        </mc:AlternateContent>
        <p:spPr>
          <a:xfrm>
            <a:off x="493590" y="0"/>
            <a:ext cx="8572474" cy="6858000"/>
          </a:xfrm>
          <a:prstGeom prst="rect">
            <a:avLst/>
          </a:prstGeom>
        </p:spPr>
      </p:pic>
    </p:spTree>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86025" y="-29210"/>
            <a:ext cx="3788410" cy="694055"/>
          </a:xfrm>
          <a:prstGeom prst="rect">
            <a:avLst/>
          </a:prstGeom>
        </p:spPr>
      </p:pic>
      <p:pic>
        <p:nvPicPr>
          <p:cNvPr id="3" name="图片 2"/>
          <p:cNvPicPr>
            <a:picLocks noChangeAspect="1"/>
          </p:cNvPicPr>
          <p:nvPr/>
        </p:nvPicPr>
        <p:blipFill>
          <a:blip r:embed="rId2"/>
          <a:stretch>
            <a:fillRect/>
          </a:stretch>
        </p:blipFill>
        <p:spPr>
          <a:xfrm>
            <a:off x="316865" y="1199515"/>
            <a:ext cx="8510905" cy="53257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Methods</a:t>
            </a:r>
            <a:endParaRPr lang="en-US" dirty="0"/>
          </a:p>
        </p:txBody>
      </p:sp>
      <p:sp>
        <p:nvSpPr>
          <p:cNvPr id="3" name="Content Placeholder 2"/>
          <p:cNvSpPr>
            <a:spLocks noGrp="1"/>
          </p:cNvSpPr>
          <p:nvPr>
            <p:ph idx="1"/>
          </p:nvPr>
        </p:nvSpPr>
        <p:spPr>
          <a:xfrm>
            <a:off x="792163" y="1762125"/>
            <a:ext cx="7570787" cy="2505075"/>
          </a:xfrm>
        </p:spPr>
        <p:txBody>
          <a:bodyPr>
            <a:normAutofit fontScale="85000" lnSpcReduction="10000"/>
          </a:bodyPr>
          <a:lstStyle/>
          <a:p>
            <a:r>
              <a:rPr lang="en-US" dirty="0" smtClean="0"/>
              <a:t>EAP provides a generic transport service for the exchange of authentication information between a client system and an authentication server</a:t>
            </a:r>
            <a:endParaRPr lang="en-US" dirty="0" smtClean="0"/>
          </a:p>
          <a:p>
            <a:r>
              <a:rPr lang="en-US" dirty="0" smtClean="0"/>
              <a:t>The basic EAP transport service is extended by using a specific authentication protocol that is installed in both the EAP client and the authentication server</a:t>
            </a:r>
            <a:endParaRPr lang="en-US" dirty="0" smtClean="0"/>
          </a:p>
        </p:txBody>
      </p:sp>
      <p:graphicFrame>
        <p:nvGraphicFramePr>
          <p:cNvPr id="4" name="Diagram 3"/>
          <p:cNvGraphicFramePr/>
          <p:nvPr/>
        </p:nvGraphicFramePr>
        <p:xfrm>
          <a:off x="2133600" y="4419600"/>
          <a:ext cx="5562600" cy="2260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6364" b="21818"/>
              <a:stretch>
                <a:fillRect/>
              </a:stretch>
            </p:blipFill>
          </mc:Choice>
          <mc:Fallback>
            <p:blipFill>
              <a:blip r:embed="rId2"/>
              <a:srcRect t="16364" b="21818"/>
              <a:stretch>
                <a:fillRect/>
              </a:stretch>
            </p:blipFill>
          </mc:Fallback>
        </mc:AlternateContent>
        <p:spPr>
          <a:xfrm>
            <a:off x="304800" y="0"/>
            <a:ext cx="8572564" cy="6858000"/>
          </a:xfrm>
          <a:prstGeom prst="rect">
            <a:avLst/>
          </a:prstGeom>
        </p:spPr>
      </p:pic>
    </p:spTree>
  </p:cSld>
  <p:clrMapOvr>
    <a:masterClrMapping/>
  </p:clrMapOvr>
  <p:transition spd="med">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2070" y="191770"/>
            <a:ext cx="9039860" cy="61772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3636" b="20000"/>
              <a:stretch>
                <a:fillRect/>
              </a:stretch>
            </p:blipFill>
          </mc:Choice>
          <mc:Fallback>
            <p:blipFill>
              <a:blip r:embed="rId2"/>
              <a:srcRect t="13636" b="20000"/>
              <a:stretch>
                <a:fillRect/>
              </a:stretch>
            </p:blipFill>
          </mc:Fallback>
        </mc:AlternateContent>
        <p:spPr>
          <a:xfrm>
            <a:off x="533400" y="0"/>
            <a:ext cx="7985338" cy="6858000"/>
          </a:xfrm>
          <a:prstGeom prst="rect">
            <a:avLst/>
          </a:prstGeom>
        </p:spPr>
      </p:pic>
    </p:spTree>
  </p:cSld>
  <p:clrMapOvr>
    <a:masterClrMapping/>
  </p:clrMapOvr>
  <p:transition spd="med">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9860" y="64770"/>
            <a:ext cx="8844915" cy="67284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304800" y="96278"/>
            <a:ext cx="5260302" cy="6646315"/>
          </a:xfrm>
          <a:prstGeom prst="rect">
            <a:avLst/>
          </a:prstGeom>
        </p:spPr>
      </p:pic>
      <p:sp>
        <p:nvSpPr>
          <p:cNvPr id="12" name="TextBox 11"/>
          <p:cNvSpPr txBox="1"/>
          <p:nvPr/>
        </p:nvSpPr>
        <p:spPr>
          <a:xfrm>
            <a:off x="5562601" y="990600"/>
            <a:ext cx="3581399" cy="646331"/>
          </a:xfrm>
          <a:prstGeom prst="rect">
            <a:avLst/>
          </a:prstGeom>
          <a:noFill/>
        </p:spPr>
        <p:txBody>
          <a:bodyPr wrap="square" rtlCol="0">
            <a:spAutoFit/>
          </a:bodyPr>
          <a:lstStyle/>
          <a:p>
            <a:pPr algn="ctr"/>
            <a:r>
              <a:rPr lang="en-US" sz="3600" dirty="0">
                <a:latin typeface="+mn-lt"/>
              </a:rPr>
              <a:t>Table 16.1 </a:t>
            </a:r>
            <a:endParaRPr lang="en-US" sz="3600" dirty="0">
              <a:latin typeface="+mn-lt"/>
            </a:endParaRPr>
          </a:p>
        </p:txBody>
      </p:sp>
      <p:sp>
        <p:nvSpPr>
          <p:cNvPr id="13" name="TextBox 12"/>
          <p:cNvSpPr txBox="1"/>
          <p:nvPr/>
        </p:nvSpPr>
        <p:spPr>
          <a:xfrm>
            <a:off x="5562601" y="2819401"/>
            <a:ext cx="3581400" cy="1754327"/>
          </a:xfrm>
          <a:prstGeom prst="rect">
            <a:avLst/>
          </a:prstGeom>
          <a:noFill/>
        </p:spPr>
        <p:txBody>
          <a:bodyPr wrap="square" rtlCol="0">
            <a:spAutoFit/>
          </a:bodyPr>
          <a:lstStyle/>
          <a:p>
            <a:pPr algn="ctr"/>
            <a:r>
              <a:rPr lang="en-US" sz="3600" dirty="0">
                <a:latin typeface="+mn-lt"/>
              </a:rPr>
              <a:t>Terminology Related to IEEE 802.1X </a:t>
            </a:r>
            <a:endParaRPr lang="en-US" sz="3600" dirty="0">
              <a:latin typeface="+mn-lt"/>
            </a:endParaRPr>
          </a:p>
        </p:txBody>
      </p:sp>
    </p:spTree>
  </p:cSld>
  <p:clrMapOvr>
    <a:masterClrMapping/>
  </p:clrMapOvr>
  <p:transition spd="med">
    <p:wipe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780" y="28575"/>
            <a:ext cx="9058910" cy="68764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22727" b="12727"/>
              <a:stretch>
                <a:fillRect/>
              </a:stretch>
            </p:blipFill>
          </mc:Choice>
          <mc:Fallback>
            <p:blipFill>
              <a:blip r:embed="rId2"/>
              <a:srcRect t="22727" b="12727"/>
              <a:stretch>
                <a:fillRect/>
              </a:stretch>
            </p:blipFill>
          </mc:Fallback>
        </mc:AlternateContent>
        <p:spPr>
          <a:xfrm>
            <a:off x="533400" y="0"/>
            <a:ext cx="8210292" cy="6858000"/>
          </a:xfrm>
          <a:prstGeom prst="rect">
            <a:avLst/>
          </a:prstGeom>
        </p:spPr>
      </p:pic>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Network Access Control (NAC)</a:t>
            </a:r>
            <a:endParaRPr lang="en-US" dirty="0"/>
          </a:p>
        </p:txBody>
      </p:sp>
      <p:sp>
        <p:nvSpPr>
          <p:cNvPr id="6" name="Content Placeholder 5"/>
          <p:cNvSpPr>
            <a:spLocks noGrp="1"/>
          </p:cNvSpPr>
          <p:nvPr>
            <p:ph idx="1"/>
          </p:nvPr>
        </p:nvSpPr>
        <p:spPr>
          <a:xfrm>
            <a:off x="762000" y="1981200"/>
            <a:ext cx="7570787" cy="4289425"/>
          </a:xfrm>
        </p:spPr>
        <p:txBody>
          <a:bodyPr/>
          <a:lstStyle/>
          <a:p>
            <a:r>
              <a:rPr lang="en-US" dirty="0" smtClean="0"/>
              <a:t>An umbrella term for managing access to a network</a:t>
            </a:r>
            <a:endParaRPr lang="en-US" dirty="0" smtClean="0"/>
          </a:p>
          <a:p>
            <a:r>
              <a:rPr lang="en-US" dirty="0" smtClean="0"/>
              <a:t>Authenticates users logging into the network and determines what data they can access and actions they can perform</a:t>
            </a:r>
            <a:endParaRPr lang="en-US" dirty="0" smtClean="0"/>
          </a:p>
          <a:p>
            <a:r>
              <a:rPr lang="en-US" dirty="0" smtClean="0"/>
              <a:t>Also examines the health of the user’s computer or mobile device</a:t>
            </a:r>
            <a:endParaRPr lang="en-US" dirty="0"/>
          </a:p>
        </p:txBody>
      </p:sp>
      <p:pic>
        <p:nvPicPr>
          <p:cNvPr id="5" name="Picture 4"/>
          <p:cNvPicPr>
            <a:picLocks noChangeAspect="1"/>
          </p:cNvPicPr>
          <p:nvPr/>
        </p:nvPicPr>
        <p:blipFill>
          <a:blip r:embed="rId1"/>
          <a:srcRect t="8571" b="5714"/>
          <a:stretch>
            <a:fillRect/>
          </a:stretch>
        </p:blipFill>
        <p:spPr>
          <a:xfrm>
            <a:off x="7162800" y="5257800"/>
            <a:ext cx="1905000" cy="1632876"/>
          </a:xfrm>
          <a:prstGeom prst="rect">
            <a:avLst/>
          </a:prstGeom>
          <a:noFill/>
          <a:effectLst>
            <a:softEdge rad="1143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4620" y="83185"/>
            <a:ext cx="8875395" cy="58007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nvGraphicFramePr>
        <p:xfrm>
          <a:off x="279400" y="2353310"/>
          <a:ext cx="8584907" cy="3740151"/>
        </p:xfrm>
        <a:graphic>
          <a:graphicData uri="http://schemas.openxmlformats.org/presentationml/2006/ole">
            <mc:AlternateContent xmlns:mc="http://schemas.openxmlformats.org/markup-compatibility/2006">
              <mc:Choice xmlns:v="urn:schemas-microsoft-com:vml" Requires="v">
                <p:oleObj spid="_x0000_s1025" name="Document" r:id="rId1" imgW="0" imgH="0" progId="Word.Document.12">
                  <p:link updateAutomatic="1"/>
                </p:oleObj>
              </mc:Choice>
              <mc:Fallback>
                <p:oleObj name="Document" r:id="rId1" imgW="0" imgH="0" progId="Word.Document.12">
                  <p:link updateAutomatic="1"/>
                  <p:pic>
                    <p:nvPicPr>
                      <p:cNvPr id="0" name="图片 1024"/>
                      <p:cNvPicPr>
                        <a:picLocks noChangeAspect="1"/>
                      </p:cNvPicPr>
                      <p:nvPr/>
                    </p:nvPicPr>
                    <p:blipFill>
                      <a:blip r:embed="rId2"/>
                      <a:stretch>
                        <a:fillRect/>
                      </a:stretch>
                    </p:blipFill>
                    <p:spPr>
                      <a:xfrm>
                        <a:off x="279400" y="2353310"/>
                        <a:ext cx="8584907" cy="3740151"/>
                      </a:xfrm>
                      <a:prstGeom prst="rect">
                        <a:avLst/>
                      </a:prstGeom>
                      <a:noFill/>
                      <a:ln w="9525">
                        <a:noFill/>
                      </a:ln>
                    </p:spPr>
                  </p:pic>
                </p:oleObj>
              </mc:Fallback>
            </mc:AlternateContent>
          </a:graphicData>
        </a:graphic>
      </p:graphicFrame>
      <p:sp>
        <p:nvSpPr>
          <p:cNvPr id="5" name="Title 4"/>
          <p:cNvSpPr>
            <a:spLocks noGrp="1"/>
          </p:cNvSpPr>
          <p:nvPr>
            <p:ph type="title" idx="4294967295"/>
          </p:nvPr>
        </p:nvSpPr>
        <p:spPr>
          <a:xfrm>
            <a:off x="0" y="39688"/>
            <a:ext cx="9144000" cy="1412875"/>
          </a:xfrm>
        </p:spPr>
        <p:txBody>
          <a:bodyPr/>
          <a:lstStyle/>
          <a:p>
            <a:r>
              <a:rPr lang="en-US" dirty="0" smtClean="0"/>
              <a:t>Table 16.2</a:t>
            </a:r>
            <a:br>
              <a:rPr lang="en-US" dirty="0" smtClean="0"/>
            </a:br>
            <a:r>
              <a:rPr lang="en-US" dirty="0" smtClean="0"/>
              <a:t>Common EAPOL Frame Types</a:t>
            </a:r>
            <a:endParaRPr lang="en-US" dirty="0"/>
          </a:p>
        </p:txBody>
      </p:sp>
      <p:pic>
        <p:nvPicPr>
          <p:cNvPr id="2" name="图片 1"/>
          <p:cNvPicPr>
            <a:picLocks noChangeAspect="1"/>
          </p:cNvPicPr>
          <p:nvPr/>
        </p:nvPicPr>
        <p:blipFill>
          <a:blip r:embed="rId3"/>
          <a:stretch>
            <a:fillRect/>
          </a:stretch>
        </p:blipFill>
        <p:spPr>
          <a:xfrm>
            <a:off x="55880" y="1879600"/>
            <a:ext cx="9087485" cy="3098800"/>
          </a:xfrm>
          <a:prstGeom prst="rect">
            <a:avLst/>
          </a:prstGeom>
        </p:spPr>
      </p:pic>
    </p:spTree>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9091" b="13636"/>
              <a:stretch>
                <a:fillRect/>
              </a:stretch>
            </p:blipFill>
          </mc:Choice>
          <mc:Fallback>
            <p:blipFill>
              <a:blip r:embed="rId2"/>
              <a:srcRect t="9091" b="13636"/>
              <a:stretch>
                <a:fillRect/>
              </a:stretch>
            </p:blipFill>
          </mc:Fallback>
        </mc:AlternateContent>
        <p:spPr>
          <a:xfrm>
            <a:off x="1066800" y="0"/>
            <a:ext cx="6858007" cy="6858000"/>
          </a:xfrm>
          <a:prstGeom prst="rect">
            <a:avLst/>
          </a:prstGeom>
        </p:spPr>
      </p:pic>
    </p:spTree>
  </p:cSld>
  <p:clrMapOvr>
    <a:masterClrMapping/>
  </p:clrMapOvr>
  <p:transition spd="med">
    <p:pull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35" y="635"/>
            <a:ext cx="9008110" cy="63722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 NIST defines cloud computing, in NIST SP-800-145 (The NIST Definition of Cloud Computing ), as follows:</a:t>
            </a:r>
            <a:endParaRPr lang="en-US" dirty="0" smtClean="0"/>
          </a:p>
          <a:p>
            <a:pPr>
              <a:lnSpc>
                <a:spcPct val="150000"/>
              </a:lnSpc>
              <a:buNone/>
            </a:pPr>
            <a:r>
              <a:rPr lang="en-US" sz="2590" dirty="0" smtClean="0"/>
              <a:t>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endParaRPr lang="en-US" sz="2590" dirty="0" smtClean="0"/>
          </a:p>
        </p:txBody>
      </p:sp>
      <p:pic>
        <p:nvPicPr>
          <p:cNvPr id="4" name="Picture 3"/>
          <p:cNvPicPr>
            <a:picLocks noChangeAspect="1"/>
          </p:cNvPicPr>
          <p:nvPr/>
        </p:nvPicPr>
        <p:blipFill>
          <a:blip r:embed="rId1"/>
          <a:stretch>
            <a:fillRect/>
          </a:stretch>
        </p:blipFill>
        <p:spPr>
          <a:xfrm rot="21247462">
            <a:off x="6917002" y="5358796"/>
            <a:ext cx="2037693" cy="12573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69900" y="1548130"/>
            <a:ext cx="8355330" cy="3217545"/>
          </a:xfrm>
          <a:prstGeom prst="rect">
            <a:avLst/>
          </a:prstGeom>
        </p:spPr>
      </p:pic>
      <p:pic>
        <p:nvPicPr>
          <p:cNvPr id="5" name="图片 4"/>
          <p:cNvPicPr>
            <a:picLocks noChangeAspect="1"/>
          </p:cNvPicPr>
          <p:nvPr/>
        </p:nvPicPr>
        <p:blipFill>
          <a:blip r:embed="rId2"/>
          <a:stretch>
            <a:fillRect/>
          </a:stretch>
        </p:blipFill>
        <p:spPr>
          <a:xfrm>
            <a:off x="3527425" y="405765"/>
            <a:ext cx="1826895" cy="6432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23636" b="11818"/>
              <a:stretch>
                <a:fillRect/>
              </a:stretch>
            </p:blipFill>
          </mc:Choice>
          <mc:Fallback>
            <p:blipFill>
              <a:blip r:embed="rId2"/>
              <a:srcRect t="23636" b="11818"/>
              <a:stretch>
                <a:fillRect/>
              </a:stretch>
            </p:blipFill>
          </mc:Fallback>
        </mc:AlternateContent>
        <p:spPr>
          <a:xfrm>
            <a:off x="381000" y="0"/>
            <a:ext cx="8171718" cy="6825776"/>
          </a:xfrm>
          <a:prstGeom prst="rect">
            <a:avLst/>
          </a:prstGeom>
        </p:spPr>
      </p:pic>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7785" y="345440"/>
            <a:ext cx="9028430" cy="61664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5720" y="563245"/>
            <a:ext cx="9052560" cy="59302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8.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2727" b="10000"/>
              <a:stretch>
                <a:fillRect/>
              </a:stretch>
            </p:blipFill>
          </mc:Choice>
          <mc:Fallback>
            <p:blipFill>
              <a:blip r:embed="rId2"/>
              <a:srcRect t="2727" b="10000"/>
              <a:stretch>
                <a:fillRect/>
              </a:stretch>
            </p:blipFill>
          </mc:Fallback>
        </mc:AlternateContent>
        <p:spPr>
          <a:xfrm>
            <a:off x="1447800" y="0"/>
            <a:ext cx="6072193" cy="6857999"/>
          </a:xfrm>
          <a:prstGeom prst="rect">
            <a:avLst/>
          </a:prstGeom>
        </p:spPr>
      </p:pic>
      <p:pic>
        <p:nvPicPr>
          <p:cNvPr id="2" name="图片 1"/>
          <p:cNvPicPr>
            <a:picLocks noChangeAspect="1"/>
          </p:cNvPicPr>
          <p:nvPr/>
        </p:nvPicPr>
        <p:blipFill>
          <a:blip r:embed="rId3"/>
          <a:stretch>
            <a:fillRect/>
          </a:stretch>
        </p:blipFill>
        <p:spPr>
          <a:xfrm>
            <a:off x="6096635" y="6367145"/>
            <a:ext cx="1725295" cy="414655"/>
          </a:xfrm>
          <a:prstGeom prst="rect">
            <a:avLst/>
          </a:prstGeom>
        </p:spPr>
      </p:pic>
    </p:spTree>
  </p:cSld>
  <p:clrMapOvr>
    <a:masterClrMapping/>
  </p:clrMapOvr>
  <p:transition spd="med">
    <p:pull dir="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539750" y="1506220"/>
            <a:ext cx="8162290" cy="23431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Reference Architecture</a:t>
            </a:r>
            <a:endParaRPr lang="en-US" dirty="0"/>
          </a:p>
        </p:txBody>
      </p:sp>
      <p:sp>
        <p:nvSpPr>
          <p:cNvPr id="3" name="Content Placeholder 2"/>
          <p:cNvSpPr>
            <a:spLocks noGrp="1"/>
          </p:cNvSpPr>
          <p:nvPr>
            <p:ph idx="1"/>
          </p:nvPr>
        </p:nvSpPr>
        <p:spPr/>
        <p:txBody>
          <a:bodyPr>
            <a:normAutofit fontScale="62500" lnSpcReduction="20000"/>
          </a:bodyPr>
          <a:lstStyle/>
          <a:p>
            <a:r>
              <a:rPr lang="en-US" sz="3145" dirty="0" smtClean="0"/>
              <a:t>NIST SP 500-292 (NIST Cloud Computing Reference Architecture ) establishes a reference architecture, described as follows:</a:t>
            </a:r>
            <a:endParaRPr lang="en-US" sz="3145" dirty="0" smtClean="0"/>
          </a:p>
          <a:p>
            <a:pPr>
              <a:lnSpc>
                <a:spcPct val="150000"/>
              </a:lnSpc>
              <a:buNone/>
            </a:pPr>
            <a:r>
              <a:rPr lang="en-US" dirty="0" smtClean="0"/>
              <a:t>	“</a:t>
            </a:r>
            <a:r>
              <a:rPr lang="en-US" baseline="0" dirty="0" smtClean="0"/>
              <a:t>The NIST cloud computing reference architecture focuses on the requirements</a:t>
            </a:r>
            <a:r>
              <a:rPr lang="en-US" dirty="0" smtClean="0"/>
              <a:t> </a:t>
            </a:r>
            <a:r>
              <a:rPr lang="en-US" baseline="0" dirty="0" smtClean="0"/>
              <a:t>of “what” cloud services provide, not a “how to” design solution and implementation.</a:t>
            </a:r>
            <a:r>
              <a:rPr lang="en-US" dirty="0" smtClean="0"/>
              <a:t> </a:t>
            </a:r>
            <a:r>
              <a:rPr lang="en-US" baseline="0" dirty="0" smtClean="0"/>
              <a:t>The reference architecture is intended to facilitate the understanding of</a:t>
            </a:r>
            <a:r>
              <a:rPr lang="en-US" dirty="0" smtClean="0"/>
              <a:t> </a:t>
            </a:r>
            <a:r>
              <a:rPr lang="en-US" baseline="0" dirty="0" smtClean="0"/>
              <a:t>the operational intricacies in cloud computing. It does not represent the system</a:t>
            </a:r>
            <a:r>
              <a:rPr lang="en-US" dirty="0" smtClean="0"/>
              <a:t> </a:t>
            </a:r>
            <a:r>
              <a:rPr lang="en-US" baseline="0" dirty="0" smtClean="0"/>
              <a:t>architecture of a specific cloud computing system; instead it is a tool for describing,</a:t>
            </a:r>
            <a:r>
              <a:rPr lang="en-US" dirty="0" smtClean="0"/>
              <a:t> </a:t>
            </a:r>
            <a:r>
              <a:rPr lang="en-US" baseline="0" dirty="0" smtClean="0"/>
              <a:t>discussing, and developing a system-specific architecture using a common</a:t>
            </a:r>
            <a:r>
              <a:rPr lang="en-US" dirty="0" smtClean="0"/>
              <a:t> </a:t>
            </a:r>
            <a:r>
              <a:rPr lang="en-US" baseline="0" dirty="0" smtClean="0"/>
              <a:t>framework of reference.”</a:t>
            </a:r>
            <a:endParaRPr lang="en-US" dirty="0"/>
          </a:p>
        </p:txBody>
      </p:sp>
      <p:pic>
        <p:nvPicPr>
          <p:cNvPr id="4" name="Picture 3"/>
          <p:cNvPicPr>
            <a:picLocks noChangeAspect="1"/>
          </p:cNvPicPr>
          <p:nvPr/>
        </p:nvPicPr>
        <p:blipFill>
          <a:blip r:embed="rId1"/>
          <a:stretch>
            <a:fillRect/>
          </a:stretch>
        </p:blipFill>
        <p:spPr>
          <a:xfrm rot="501420">
            <a:off x="7162800" y="4734910"/>
            <a:ext cx="1828800" cy="212309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29091" b="16364"/>
              <a:stretch>
                <a:fillRect/>
              </a:stretch>
            </p:blipFill>
          </mc:Choice>
          <mc:Fallback>
            <p:blipFill>
              <a:blip r:embed="rId2"/>
              <a:srcRect t="29091" b="16364"/>
              <a:stretch>
                <a:fillRect/>
              </a:stretch>
            </p:blipFill>
          </mc:Fallback>
        </mc:AlternateContent>
        <p:spPr>
          <a:xfrm>
            <a:off x="-228600" y="168701"/>
            <a:ext cx="9476586" cy="6689299"/>
          </a:xfrm>
          <a:prstGeom prst="rect">
            <a:avLst/>
          </a:prstGeom>
        </p:spPr>
      </p:pic>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160" y="1718310"/>
            <a:ext cx="9030970" cy="342074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050" y="416560"/>
            <a:ext cx="8994140" cy="58667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57800" y="609600"/>
            <a:ext cx="3886200" cy="1752600"/>
          </a:xfrm>
        </p:spPr>
        <p:txBody>
          <a:bodyPr/>
          <a:lstStyle/>
          <a:p>
            <a:r>
              <a:rPr lang="en-US" dirty="0" smtClean="0"/>
              <a:t>Cloud Provider</a:t>
            </a:r>
            <a:endParaRPr lang="en-US" dirty="0"/>
          </a:p>
        </p:txBody>
      </p:sp>
      <p:graphicFrame>
        <p:nvGraphicFramePr>
          <p:cNvPr id="24" name="Content Placeholder 23"/>
          <p:cNvGraphicFramePr>
            <a:graphicFrameLocks noGrp="1"/>
          </p:cNvGraphicFramePr>
          <p:nvPr>
            <p:ph idx="4294967295"/>
          </p:nvPr>
        </p:nvGraphicFramePr>
        <p:xfrm>
          <a:off x="152400" y="152400"/>
          <a:ext cx="8763000" cy="6553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9144000" cy="1412875"/>
          </a:xfrm>
        </p:spPr>
        <p:txBody>
          <a:bodyPr/>
          <a:lstStyle/>
          <a:p>
            <a:r>
              <a:rPr lang="en-US" dirty="0" smtClean="0"/>
              <a:t>Roles and Responsibilities</a:t>
            </a:r>
            <a:endParaRPr lang="en-US" dirty="0"/>
          </a:p>
        </p:txBody>
      </p:sp>
      <p:graphicFrame>
        <p:nvGraphicFramePr>
          <p:cNvPr id="4" name="Content Placeholder 3"/>
          <p:cNvGraphicFramePr>
            <a:graphicFrameLocks noGrp="1"/>
          </p:cNvGraphicFramePr>
          <p:nvPr>
            <p:ph idx="4294967295"/>
          </p:nvPr>
        </p:nvGraphicFramePr>
        <p:xfrm>
          <a:off x="228600" y="685800"/>
          <a:ext cx="8915400" cy="6019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Security Risks and Countermeasures</a:t>
            </a:r>
            <a:endParaRPr lang="en-US" dirty="0"/>
          </a:p>
        </p:txBody>
      </p:sp>
      <p:sp>
        <p:nvSpPr>
          <p:cNvPr id="3" name="Content Placeholder 2"/>
          <p:cNvSpPr>
            <a:spLocks noGrp="1"/>
          </p:cNvSpPr>
          <p:nvPr>
            <p:ph idx="1"/>
          </p:nvPr>
        </p:nvSpPr>
        <p:spPr>
          <a:xfrm>
            <a:off x="762000" y="1676400"/>
            <a:ext cx="7570787" cy="1362075"/>
          </a:xfrm>
        </p:spPr>
        <p:txBody>
          <a:bodyPr>
            <a:normAutofit fontScale="92500" lnSpcReduction="20000"/>
          </a:bodyPr>
          <a:lstStyle/>
          <a:p>
            <a:r>
              <a:rPr lang="en-US" dirty="0" smtClean="0"/>
              <a:t>The Cloud Security Alliance [CSA10] lists the following as the top cloud specific security threats, together with suggested countermeasures:</a:t>
            </a:r>
            <a:endParaRPr lang="en-US" dirty="0" smtClean="0"/>
          </a:p>
        </p:txBody>
      </p:sp>
      <p:graphicFrame>
        <p:nvGraphicFramePr>
          <p:cNvPr id="4" name="Diagram 3"/>
          <p:cNvGraphicFramePr/>
          <p:nvPr/>
        </p:nvGraphicFramePr>
        <p:xfrm>
          <a:off x="457200" y="3124200"/>
          <a:ext cx="8229600" cy="3606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39688"/>
            <a:ext cx="9296400" cy="1412875"/>
          </a:xfrm>
        </p:spPr>
        <p:txBody>
          <a:bodyPr/>
          <a:lstStyle/>
          <a:p>
            <a:r>
              <a:rPr lang="en-US" dirty="0" smtClean="0"/>
              <a:t>Risks and Countermeasures </a:t>
            </a:r>
            <a:r>
              <a:rPr lang="en-US" sz="4400" dirty="0" smtClean="0"/>
              <a:t>(continued)</a:t>
            </a:r>
            <a:endParaRPr lang="en-US" dirty="0"/>
          </a:p>
        </p:txBody>
      </p:sp>
      <p:graphicFrame>
        <p:nvGraphicFramePr>
          <p:cNvPr id="4" name="Content Placeholder 3"/>
          <p:cNvGraphicFramePr>
            <a:graphicFrameLocks noGrp="1"/>
          </p:cNvGraphicFramePr>
          <p:nvPr>
            <p:ph idx="1"/>
          </p:nvPr>
        </p:nvGraphicFramePr>
        <p:xfrm>
          <a:off x="533400" y="1600200"/>
          <a:ext cx="8077199" cy="5095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39688"/>
            <a:ext cx="9296400" cy="1412875"/>
          </a:xfrm>
        </p:spPr>
        <p:txBody>
          <a:bodyPr/>
          <a:lstStyle/>
          <a:p>
            <a:r>
              <a:rPr lang="en-US" dirty="0" smtClean="0"/>
              <a:t>Risks and Countermeasures </a:t>
            </a:r>
            <a:r>
              <a:rPr lang="en-US" sz="4400" dirty="0" smtClean="0"/>
              <a:t>(continued)</a:t>
            </a:r>
            <a:endParaRPr lang="en-US" sz="4400" dirty="0"/>
          </a:p>
        </p:txBody>
      </p:sp>
      <p:sp>
        <p:nvSpPr>
          <p:cNvPr id="3" name="Content Placeholder 2"/>
          <p:cNvSpPr>
            <a:spLocks noGrp="1"/>
          </p:cNvSpPr>
          <p:nvPr>
            <p:ph idx="1"/>
          </p:nvPr>
        </p:nvSpPr>
        <p:spPr>
          <a:xfrm>
            <a:off x="533400" y="1762125"/>
            <a:ext cx="8077199" cy="4714875"/>
          </a:xfrm>
        </p:spPr>
        <p:txBody>
          <a:bodyPr>
            <a:normAutofit/>
          </a:bodyPr>
          <a:lstStyle/>
          <a:p>
            <a:r>
              <a:rPr lang="en-US" sz="2600" dirty="0" smtClean="0"/>
              <a:t>Account or service hijacking</a:t>
            </a:r>
            <a:endParaRPr lang="en-US" sz="2600" dirty="0" smtClean="0"/>
          </a:p>
          <a:p>
            <a:pPr lvl="1"/>
            <a:r>
              <a:rPr lang="en-US" sz="2200" dirty="0" smtClean="0"/>
              <a:t>Countermeasures: prohibit the sharing of account credentials between users and services; leverage strong two-factor authentication techniques where possible; employ proactive monitoring to detect unauthorized activity; understand CP security policies and SLAs</a:t>
            </a:r>
            <a:endParaRPr lang="en-US" sz="2200" dirty="0" smtClean="0"/>
          </a:p>
          <a:p>
            <a:r>
              <a:rPr lang="en-US" sz="2600" dirty="0" smtClean="0"/>
              <a:t>Unknown risk profile</a:t>
            </a:r>
            <a:endParaRPr lang="en-US" sz="2600" dirty="0" smtClean="0"/>
          </a:p>
          <a:p>
            <a:pPr lvl="1"/>
            <a:r>
              <a:rPr lang="en-US" sz="2200" dirty="0" smtClean="0"/>
              <a:t>Countermeasures: disclosure of applicable logs and data; partial/full disclosure of infrastructure details; monitoring and alerting on necessary information</a:t>
            </a:r>
            <a:endParaRPr lang="en-US" sz="22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64795" y="147955"/>
            <a:ext cx="8439785" cy="850265"/>
          </a:xfrm>
          <a:prstGeom prst="rect">
            <a:avLst/>
          </a:prstGeom>
        </p:spPr>
      </p:pic>
      <p:pic>
        <p:nvPicPr>
          <p:cNvPr id="5" name="图片 4"/>
          <p:cNvPicPr>
            <a:picLocks noChangeAspect="1"/>
          </p:cNvPicPr>
          <p:nvPr/>
        </p:nvPicPr>
        <p:blipFill>
          <a:blip r:embed="rId2"/>
          <a:stretch>
            <a:fillRect/>
          </a:stretch>
        </p:blipFill>
        <p:spPr>
          <a:xfrm>
            <a:off x="-65405" y="1270635"/>
            <a:ext cx="9169400" cy="35134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 y="39688"/>
            <a:ext cx="9144000" cy="1412875"/>
          </a:xfrm>
        </p:spPr>
        <p:txBody>
          <a:bodyPr/>
          <a:lstStyle/>
          <a:p>
            <a:r>
              <a:rPr lang="en-US" dirty="0" smtClean="0"/>
              <a:t>Elements of a Network Access Control System</a:t>
            </a:r>
            <a:endParaRPr lang="en-US" dirty="0"/>
          </a:p>
        </p:txBody>
      </p:sp>
      <p:graphicFrame>
        <p:nvGraphicFramePr>
          <p:cNvPr id="26" name="Content Placeholder 25"/>
          <p:cNvGraphicFramePr>
            <a:graphicFrameLocks noGrp="1"/>
          </p:cNvGraphicFramePr>
          <p:nvPr>
            <p:ph idx="4294967295"/>
          </p:nvPr>
        </p:nvGraphicFramePr>
        <p:xfrm>
          <a:off x="685800" y="1676400"/>
          <a:ext cx="7848600" cy="49434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6990" y="1452880"/>
            <a:ext cx="8310245" cy="554355"/>
          </a:xfrm>
          <a:prstGeom prst="rect">
            <a:avLst/>
          </a:prstGeom>
        </p:spPr>
      </p:pic>
      <p:pic>
        <p:nvPicPr>
          <p:cNvPr id="5" name="图片 4"/>
          <p:cNvPicPr>
            <a:picLocks noChangeAspect="1"/>
          </p:cNvPicPr>
          <p:nvPr/>
        </p:nvPicPr>
        <p:blipFill>
          <a:blip r:embed="rId2"/>
          <a:stretch>
            <a:fillRect/>
          </a:stretch>
        </p:blipFill>
        <p:spPr>
          <a:xfrm>
            <a:off x="40640" y="2007235"/>
            <a:ext cx="8316595" cy="1785620"/>
          </a:xfrm>
          <a:prstGeom prst="rect">
            <a:avLst/>
          </a:prstGeom>
        </p:spPr>
      </p:pic>
      <p:pic>
        <p:nvPicPr>
          <p:cNvPr id="6" name="图片 5"/>
          <p:cNvPicPr>
            <a:picLocks noChangeAspect="1"/>
          </p:cNvPicPr>
          <p:nvPr/>
        </p:nvPicPr>
        <p:blipFill>
          <a:blip r:embed="rId3"/>
          <a:stretch>
            <a:fillRect/>
          </a:stretch>
        </p:blipFill>
        <p:spPr>
          <a:xfrm>
            <a:off x="46990" y="4218305"/>
            <a:ext cx="9116695" cy="26974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69215" y="1521460"/>
            <a:ext cx="9069705" cy="47180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7630" y="1583055"/>
            <a:ext cx="8955405" cy="43942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52400" y="0"/>
            <a:ext cx="5850542" cy="6858000"/>
          </a:xfrm>
          <a:prstGeom prst="rect">
            <a:avLst/>
          </a:prstGeom>
        </p:spPr>
      </p:pic>
      <p:sp>
        <p:nvSpPr>
          <p:cNvPr id="6" name="TextBox 5"/>
          <p:cNvSpPr txBox="1"/>
          <p:nvPr/>
        </p:nvSpPr>
        <p:spPr>
          <a:xfrm>
            <a:off x="6019800" y="533400"/>
            <a:ext cx="3124200" cy="4462760"/>
          </a:xfrm>
          <a:prstGeom prst="rect">
            <a:avLst/>
          </a:prstGeom>
          <a:noFill/>
        </p:spPr>
        <p:txBody>
          <a:bodyPr wrap="square" rtlCol="0">
            <a:spAutoFit/>
          </a:bodyPr>
          <a:lstStyle/>
          <a:p>
            <a:pPr algn="ctr"/>
            <a:r>
              <a:rPr lang="en-US" sz="4400" dirty="0">
                <a:latin typeface="+mn-lt"/>
              </a:rPr>
              <a:t>Table 16.3</a:t>
            </a:r>
            <a:r>
              <a:rPr lang="en-US" sz="4400" dirty="0" smtClean="0">
                <a:latin typeface="+mn-lt"/>
              </a:rPr>
              <a:t> </a:t>
            </a:r>
            <a:endParaRPr lang="en-US" sz="4400" dirty="0" smtClean="0">
              <a:latin typeface="+mn-lt"/>
            </a:endParaRPr>
          </a:p>
          <a:p>
            <a:pPr algn="ctr"/>
            <a:endParaRPr lang="en-US" sz="2800" dirty="0" smtClean="0">
              <a:latin typeface="+mn-lt"/>
            </a:endParaRPr>
          </a:p>
          <a:p>
            <a:pPr algn="ctr"/>
            <a:endParaRPr lang="en-US" sz="2800" dirty="0" smtClean="0">
              <a:latin typeface="+mn-lt"/>
            </a:endParaRPr>
          </a:p>
          <a:p>
            <a:pPr algn="ctr"/>
            <a:r>
              <a:rPr lang="en-US" sz="2800" dirty="0" smtClean="0">
                <a:latin typeface="+mn-lt"/>
              </a:rPr>
              <a:t>NIST </a:t>
            </a:r>
            <a:r>
              <a:rPr lang="en-US" sz="2800" dirty="0">
                <a:latin typeface="+mn-lt"/>
              </a:rPr>
              <a:t>Guidelines on Security</a:t>
            </a:r>
            <a:r>
              <a:rPr lang="en-US" sz="2800" dirty="0" smtClean="0">
                <a:latin typeface="+mn-lt"/>
              </a:rPr>
              <a:t> and Privacy </a:t>
            </a:r>
            <a:r>
              <a:rPr lang="en-US" sz="2800" dirty="0">
                <a:latin typeface="+mn-lt"/>
              </a:rPr>
              <a:t>Issues</a:t>
            </a:r>
            <a:r>
              <a:rPr lang="en-US" sz="2800" dirty="0" smtClean="0">
                <a:latin typeface="+mn-lt"/>
              </a:rPr>
              <a:t> </a:t>
            </a:r>
            <a:endParaRPr lang="en-US" sz="2800" dirty="0" smtClean="0">
              <a:latin typeface="+mn-lt"/>
            </a:endParaRPr>
          </a:p>
          <a:p>
            <a:pPr algn="ctr"/>
            <a:r>
              <a:rPr lang="en-US" sz="2800" dirty="0" smtClean="0">
                <a:latin typeface="+mn-lt"/>
              </a:rPr>
              <a:t>and Recommendations</a:t>
            </a:r>
            <a:endParaRPr lang="en-US" sz="2800" dirty="0" smtClean="0">
              <a:latin typeface="+mn-lt"/>
            </a:endParaRPr>
          </a:p>
          <a:p>
            <a:pPr algn="ctr"/>
            <a:endParaRPr lang="en-US" sz="2800" dirty="0" smtClean="0">
              <a:latin typeface="+mn-lt"/>
            </a:endParaRPr>
          </a:p>
          <a:p>
            <a:pPr algn="ctr"/>
            <a:r>
              <a:rPr lang="en-US" sz="1600" dirty="0">
                <a:latin typeface="+mn-lt"/>
              </a:rPr>
              <a:t>(page 1 of 2)</a:t>
            </a:r>
            <a:r>
              <a:rPr lang="en-US" sz="1600" dirty="0" smtClean="0">
                <a:latin typeface="+mn-lt"/>
              </a:rPr>
              <a:t> </a:t>
            </a:r>
            <a:endParaRPr lang="en-US" sz="1600" dirty="0">
              <a:latin typeface="+mn-lt"/>
            </a:endParaRPr>
          </a:p>
        </p:txBody>
      </p:sp>
      <p:sp>
        <p:nvSpPr>
          <p:cNvPr id="7" name="TextBox 6"/>
          <p:cNvSpPr txBox="1"/>
          <p:nvPr/>
        </p:nvSpPr>
        <p:spPr>
          <a:xfrm>
            <a:off x="6019800" y="6248400"/>
            <a:ext cx="3124200" cy="800219"/>
          </a:xfrm>
          <a:prstGeom prst="rect">
            <a:avLst/>
          </a:prstGeom>
          <a:noFill/>
        </p:spPr>
        <p:txBody>
          <a:bodyPr wrap="square" rtlCol="0">
            <a:spAutoFit/>
          </a:bodyPr>
          <a:lstStyle/>
          <a:p>
            <a:pPr algn="ctr"/>
            <a:r>
              <a:rPr lang="en-US" sz="1400" dirty="0" smtClean="0">
                <a:latin typeface="+mn-lt"/>
              </a:rPr>
              <a:t>(Table can be found on </a:t>
            </a:r>
            <a:endParaRPr lang="en-US" sz="1400" dirty="0" smtClean="0">
              <a:latin typeface="+mn-lt"/>
            </a:endParaRPr>
          </a:p>
          <a:p>
            <a:pPr algn="ctr"/>
            <a:r>
              <a:rPr lang="en-US" sz="1400" dirty="0" smtClean="0">
                <a:latin typeface="+mn-lt"/>
              </a:rPr>
              <a:t>Pages 514 – 515 in textbook)</a:t>
            </a:r>
            <a:endParaRPr lang="en-US" sz="1400" dirty="0" smtClean="0">
              <a:latin typeface="+mn-lt"/>
            </a:endParaRPr>
          </a:p>
          <a:p>
            <a:endParaRPr lang="en-US" dirty="0"/>
          </a:p>
        </p:txBody>
      </p:sp>
    </p:spTree>
  </p:cSld>
  <p:clrMapOvr>
    <a:masterClrMapping/>
  </p:clrMapOvr>
  <p:transition>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19800" y="533400"/>
            <a:ext cx="3124200" cy="4462760"/>
          </a:xfrm>
          <a:prstGeom prst="rect">
            <a:avLst/>
          </a:prstGeom>
          <a:noFill/>
        </p:spPr>
        <p:txBody>
          <a:bodyPr wrap="square" rtlCol="0">
            <a:spAutoFit/>
          </a:bodyPr>
          <a:lstStyle/>
          <a:p>
            <a:pPr algn="ctr"/>
            <a:r>
              <a:rPr lang="en-US" sz="4400" dirty="0">
                <a:latin typeface="+mn-lt"/>
              </a:rPr>
              <a:t>Table 16.3</a:t>
            </a:r>
            <a:r>
              <a:rPr lang="en-US" sz="4400" dirty="0" smtClean="0">
                <a:latin typeface="+mn-lt"/>
              </a:rPr>
              <a:t> </a:t>
            </a:r>
            <a:endParaRPr lang="en-US" sz="4400" dirty="0" smtClean="0">
              <a:latin typeface="+mn-lt"/>
            </a:endParaRPr>
          </a:p>
          <a:p>
            <a:pPr algn="ctr"/>
            <a:endParaRPr lang="en-US" sz="2800" dirty="0" smtClean="0">
              <a:latin typeface="+mn-lt"/>
            </a:endParaRPr>
          </a:p>
          <a:p>
            <a:pPr algn="ctr"/>
            <a:endParaRPr lang="en-US" sz="2800" dirty="0" smtClean="0">
              <a:latin typeface="+mn-lt"/>
            </a:endParaRPr>
          </a:p>
          <a:p>
            <a:pPr algn="ctr"/>
            <a:r>
              <a:rPr lang="en-US" sz="2800" dirty="0" smtClean="0">
                <a:latin typeface="+mn-lt"/>
              </a:rPr>
              <a:t>NIST </a:t>
            </a:r>
            <a:r>
              <a:rPr lang="en-US" sz="2800" dirty="0">
                <a:latin typeface="+mn-lt"/>
              </a:rPr>
              <a:t>Guidelines on Security</a:t>
            </a:r>
            <a:r>
              <a:rPr lang="en-US" sz="2800" dirty="0" smtClean="0">
                <a:latin typeface="+mn-lt"/>
              </a:rPr>
              <a:t> and Privacy </a:t>
            </a:r>
            <a:r>
              <a:rPr lang="en-US" sz="2800" dirty="0">
                <a:latin typeface="+mn-lt"/>
              </a:rPr>
              <a:t>Issues</a:t>
            </a:r>
            <a:r>
              <a:rPr lang="en-US" sz="2800" dirty="0" smtClean="0">
                <a:latin typeface="+mn-lt"/>
              </a:rPr>
              <a:t> </a:t>
            </a:r>
            <a:endParaRPr lang="en-US" sz="2800" dirty="0" smtClean="0">
              <a:latin typeface="+mn-lt"/>
            </a:endParaRPr>
          </a:p>
          <a:p>
            <a:pPr algn="ctr"/>
            <a:r>
              <a:rPr lang="en-US" sz="2800" dirty="0" smtClean="0">
                <a:latin typeface="+mn-lt"/>
              </a:rPr>
              <a:t>and Recommendations</a:t>
            </a:r>
            <a:endParaRPr lang="en-US" sz="2800" dirty="0" smtClean="0">
              <a:latin typeface="+mn-lt"/>
            </a:endParaRPr>
          </a:p>
          <a:p>
            <a:pPr algn="ctr"/>
            <a:endParaRPr lang="en-US" sz="2800" dirty="0" smtClean="0">
              <a:latin typeface="+mn-lt"/>
            </a:endParaRPr>
          </a:p>
          <a:p>
            <a:pPr algn="ctr"/>
            <a:r>
              <a:rPr lang="en-US" sz="1600" dirty="0">
                <a:latin typeface="+mn-lt"/>
              </a:rPr>
              <a:t>(page</a:t>
            </a:r>
            <a:r>
              <a:rPr lang="en-US" sz="1600" dirty="0" smtClean="0">
                <a:latin typeface="+mn-lt"/>
              </a:rPr>
              <a:t> 2 </a:t>
            </a:r>
            <a:r>
              <a:rPr lang="en-US" sz="1600" dirty="0">
                <a:latin typeface="+mn-lt"/>
              </a:rPr>
              <a:t>of 2)</a:t>
            </a:r>
            <a:r>
              <a:rPr lang="en-US" sz="1600" dirty="0" smtClean="0">
                <a:latin typeface="+mn-lt"/>
              </a:rPr>
              <a:t> </a:t>
            </a:r>
            <a:endParaRPr lang="en-US" sz="1600" dirty="0">
              <a:latin typeface="+mn-lt"/>
            </a:endParaRPr>
          </a:p>
        </p:txBody>
      </p:sp>
      <p:sp>
        <p:nvSpPr>
          <p:cNvPr id="7" name="TextBox 6"/>
          <p:cNvSpPr txBox="1"/>
          <p:nvPr/>
        </p:nvSpPr>
        <p:spPr>
          <a:xfrm>
            <a:off x="6019800" y="6248400"/>
            <a:ext cx="3124200" cy="800219"/>
          </a:xfrm>
          <a:prstGeom prst="rect">
            <a:avLst/>
          </a:prstGeom>
          <a:noFill/>
        </p:spPr>
        <p:txBody>
          <a:bodyPr wrap="square" rtlCol="0">
            <a:spAutoFit/>
          </a:bodyPr>
          <a:lstStyle/>
          <a:p>
            <a:pPr algn="ctr"/>
            <a:r>
              <a:rPr lang="en-US" sz="1400" dirty="0" smtClean="0">
                <a:latin typeface="+mn-lt"/>
              </a:rPr>
              <a:t>(Table can be found on </a:t>
            </a:r>
            <a:endParaRPr lang="en-US" sz="1400" dirty="0" smtClean="0">
              <a:latin typeface="+mn-lt"/>
            </a:endParaRPr>
          </a:p>
          <a:p>
            <a:pPr algn="ctr"/>
            <a:r>
              <a:rPr lang="en-US" sz="1400" dirty="0" smtClean="0">
                <a:latin typeface="+mn-lt"/>
              </a:rPr>
              <a:t>Pages 514 – 515 in textbook)</a:t>
            </a:r>
            <a:endParaRPr lang="en-US" sz="1400" dirty="0" smtClean="0">
              <a:latin typeface="+mn-lt"/>
            </a:endParaRPr>
          </a:p>
          <a:p>
            <a:endParaRPr lang="en-US" dirty="0"/>
          </a:p>
        </p:txBody>
      </p:sp>
      <p:graphicFrame>
        <p:nvGraphicFramePr>
          <p:cNvPr id="136196" name="Object 4"/>
          <p:cNvGraphicFramePr>
            <a:graphicFrameLocks noChangeAspect="1"/>
          </p:cNvGraphicFramePr>
          <p:nvPr/>
        </p:nvGraphicFramePr>
        <p:xfrm>
          <a:off x="152400" y="228600"/>
          <a:ext cx="5867401" cy="6477000"/>
        </p:xfrm>
        <a:graphic>
          <a:graphicData uri="http://schemas.openxmlformats.org/presentationml/2006/ole">
            <mc:AlternateContent xmlns:mc="http://schemas.openxmlformats.org/markup-compatibility/2006">
              <mc:Choice xmlns:v="urn:schemas-microsoft-com:vml" Requires="v">
                <p:oleObj spid="_x0000_s2049" name="Document" r:id="rId1" imgW="0" imgH="0" progId="Word.Document.12">
                  <p:link updateAutomatic="1"/>
                </p:oleObj>
              </mc:Choice>
              <mc:Fallback>
                <p:oleObj name="Document" r:id="rId1" imgW="0" imgH="0" progId="Word.Document.12">
                  <p:link updateAutomatic="1"/>
                  <p:pic>
                    <p:nvPicPr>
                      <p:cNvPr id="0" name="图片 2048"/>
                      <p:cNvPicPr>
                        <a:picLocks noChangeAspect="1"/>
                      </p:cNvPicPr>
                      <p:nvPr/>
                    </p:nvPicPr>
                    <p:blipFill>
                      <a:blip r:embed="rId2"/>
                      <a:stretch>
                        <a:fillRect/>
                      </a:stretch>
                    </p:blipFill>
                    <p:spPr>
                      <a:xfrm>
                        <a:off x="152400" y="228600"/>
                        <a:ext cx="5867401" cy="6477000"/>
                      </a:xfrm>
                      <a:prstGeom prst="rect">
                        <a:avLst/>
                      </a:prstGeom>
                      <a:noFill/>
                      <a:ln w="9525">
                        <a:noFill/>
                      </a:ln>
                    </p:spPr>
                  </p:pic>
                </p:oleObj>
              </mc:Fallback>
            </mc:AlternateContent>
          </a:graphicData>
        </a:graphic>
      </p:graphicFrame>
      <p:sp>
        <p:nvSpPr>
          <p:cNvPr id="12" name="TextBox 11"/>
          <p:cNvSpPr txBox="1"/>
          <p:nvPr/>
        </p:nvSpPr>
        <p:spPr>
          <a:xfrm>
            <a:off x="103908" y="6477000"/>
            <a:ext cx="5915891" cy="369332"/>
          </a:xfrm>
          <a:prstGeom prst="rect">
            <a:avLst/>
          </a:prstGeom>
          <a:solidFill>
            <a:schemeClr val="bg2">
              <a:lumMod val="20000"/>
              <a:lumOff val="80000"/>
            </a:schemeClr>
          </a:solidFill>
        </p:spPr>
        <p:txBody>
          <a:bodyPr wrap="square" rtlCol="0">
            <a:spAutoFit/>
          </a:bodyPr>
          <a:lstStyle/>
          <a:p>
            <a:endParaRPr lang="en-US" dirty="0"/>
          </a:p>
        </p:txBody>
      </p:sp>
    </p:spTree>
  </p:cSld>
  <p:clrMapOvr>
    <a:masterClrMapping/>
  </p:clrMapOvr>
  <p:transition spd="med">
    <p:wedg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3495" y="53975"/>
            <a:ext cx="9017635" cy="67494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Data Protection in the Cloud</a:t>
            </a:r>
            <a:endParaRPr lang="en-US" dirty="0"/>
          </a:p>
        </p:txBody>
      </p:sp>
      <p:sp>
        <p:nvSpPr>
          <p:cNvPr id="3" name="Content Placeholder 2"/>
          <p:cNvSpPr>
            <a:spLocks noGrp="1"/>
          </p:cNvSpPr>
          <p:nvPr>
            <p:ph idx="1"/>
          </p:nvPr>
        </p:nvSpPr>
        <p:spPr>
          <a:xfrm>
            <a:off x="792163" y="1762125"/>
            <a:ext cx="7570787" cy="4791075"/>
          </a:xfrm>
        </p:spPr>
        <p:txBody>
          <a:bodyPr>
            <a:normAutofit fontScale="77500" lnSpcReduction="20000"/>
          </a:bodyPr>
          <a:lstStyle/>
          <a:p>
            <a:r>
              <a:rPr lang="en-US" dirty="0" smtClean="0"/>
              <a:t>The threat of data compromise increases in the cloud</a:t>
            </a:r>
            <a:endParaRPr lang="en-US" dirty="0" smtClean="0"/>
          </a:p>
          <a:p>
            <a:r>
              <a:rPr lang="en-US" dirty="0" smtClean="0"/>
              <a:t>Database environments used in cloud computing can vary significantly</a:t>
            </a:r>
            <a:endParaRPr lang="en-US" dirty="0" smtClean="0"/>
          </a:p>
          <a:p>
            <a:pPr lvl="1"/>
            <a:r>
              <a:rPr lang="en-US" dirty="0" smtClean="0"/>
              <a:t>Multi-instance model</a:t>
            </a:r>
            <a:endParaRPr lang="en-US" dirty="0" smtClean="0"/>
          </a:p>
          <a:p>
            <a:pPr lvl="2"/>
            <a:r>
              <a:rPr lang="en-US" dirty="0" smtClean="0"/>
              <a:t>Provides a unique DBMS running on a virtual machine instance for each cloud subscriber</a:t>
            </a:r>
            <a:endParaRPr lang="en-US" dirty="0" smtClean="0"/>
          </a:p>
          <a:p>
            <a:pPr lvl="2"/>
            <a:r>
              <a:rPr lang="en-US" dirty="0" smtClean="0"/>
              <a:t>This gives the subscriber complete control over role definition, user authorization, and other administrative tasks related to security</a:t>
            </a:r>
            <a:endParaRPr lang="en-US" dirty="0" smtClean="0"/>
          </a:p>
          <a:p>
            <a:pPr lvl="1"/>
            <a:r>
              <a:rPr lang="en-US" sz="2545" dirty="0" smtClean="0"/>
              <a:t> 	Multi-tenant model</a:t>
            </a:r>
            <a:endParaRPr lang="en-US" sz="2545" dirty="0" smtClean="0"/>
          </a:p>
          <a:p>
            <a:pPr lvl="2"/>
            <a:r>
              <a:rPr lang="en-US" dirty="0" smtClean="0"/>
              <a:t>Provides a predefined environment for the cloud subscriber that is shared with other tenants, typically through tagging data with a subscriber identifier </a:t>
            </a:r>
            <a:endParaRPr lang="en-US" dirty="0" smtClean="0"/>
          </a:p>
          <a:p>
            <a:pPr lvl="2"/>
            <a:r>
              <a:rPr lang="en-US" dirty="0" smtClean="0"/>
              <a:t>Tagging gives the appearance of exclusive use of the instance, but relies on the CP to establish and maintain a sound secure database environment</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Data Protection in the Cloud</a:t>
            </a:r>
            <a:endParaRPr lang="en-US" dirty="0"/>
          </a:p>
        </p:txBody>
      </p:sp>
      <p:sp>
        <p:nvSpPr>
          <p:cNvPr id="3" name="Content Placeholder 2"/>
          <p:cNvSpPr>
            <a:spLocks noGrp="1"/>
          </p:cNvSpPr>
          <p:nvPr>
            <p:ph idx="1"/>
          </p:nvPr>
        </p:nvSpPr>
        <p:spPr>
          <a:xfrm>
            <a:off x="792163" y="1762125"/>
            <a:ext cx="7570787" cy="4867275"/>
          </a:xfrm>
        </p:spPr>
        <p:txBody>
          <a:bodyPr>
            <a:normAutofit fontScale="62500" lnSpcReduction="20000"/>
          </a:bodyPr>
          <a:lstStyle/>
          <a:p>
            <a:r>
              <a:rPr lang="en-US" dirty="0" smtClean="0"/>
              <a:t>Data must be secured while at rest, in transit, and in use, and access to the data must be controlled</a:t>
            </a:r>
            <a:endParaRPr lang="en-US" dirty="0" smtClean="0"/>
          </a:p>
          <a:p>
            <a:r>
              <a:rPr lang="en-US" dirty="0" smtClean="0"/>
              <a:t>The client can employ encryption to protect data in transit, though this involves key management responsibilities for the CP</a:t>
            </a:r>
            <a:endParaRPr lang="en-US" dirty="0" smtClean="0"/>
          </a:p>
          <a:p>
            <a:r>
              <a:rPr lang="en-US" dirty="0" smtClean="0"/>
              <a:t>For data at rest the ideal security measure is for the client to encrypt the database and only store encrypted data in the cloud, with the CP having no access to the encryption key</a:t>
            </a:r>
            <a:endParaRPr lang="en-US" dirty="0" smtClean="0"/>
          </a:p>
          <a:p>
            <a:r>
              <a:rPr lang="en-US" dirty="0" smtClean="0"/>
              <a:t>A straightforward solution to the security problem in this context is to encrypt the entire database and not provide the encryption/decryption keys to the service provider</a:t>
            </a:r>
            <a:endParaRPr lang="en-US" dirty="0" smtClean="0"/>
          </a:p>
          <a:p>
            <a:pPr lvl="1"/>
            <a:r>
              <a:rPr lang="en-US" dirty="0" smtClean="0"/>
              <a:t>The user has little ability to access individual data items based on searches or indexing on key parameters</a:t>
            </a:r>
            <a:endParaRPr lang="en-US" dirty="0" smtClean="0"/>
          </a:p>
          <a:p>
            <a:pPr lvl="1"/>
            <a:r>
              <a:rPr lang="en-US" dirty="0" smtClean="0"/>
              <a:t>The user would have to download entire tables from the database, decrypt the tables, and work with the results</a:t>
            </a:r>
            <a:endParaRPr lang="en-US" dirty="0" smtClean="0"/>
          </a:p>
          <a:p>
            <a:pPr lvl="1"/>
            <a:r>
              <a:rPr lang="en-US" dirty="0" smtClean="0"/>
              <a:t>To provide more flexibility it must be possible to work with the database in its encrypted form</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22727" b="18182"/>
              <a:stretch>
                <a:fillRect/>
              </a:stretch>
            </p:blipFill>
          </mc:Choice>
          <mc:Fallback>
            <p:blipFill>
              <a:blip r:embed="rId2"/>
              <a:srcRect t="22727" b="18182"/>
              <a:stretch>
                <a:fillRect/>
              </a:stretch>
            </p:blipFill>
          </mc:Fallback>
        </mc:AlternateContent>
        <p:spPr>
          <a:xfrm>
            <a:off x="0" y="0"/>
            <a:ext cx="9107497" cy="6964560"/>
          </a:xfrm>
          <a:prstGeom prst="rect">
            <a:avLst/>
          </a:prstGeom>
        </p:spPr>
      </p:pic>
    </p:spTree>
  </p:cSld>
  <p:clrMapOvr>
    <a:masterClrMapping/>
  </p:clrMapOvr>
  <p:transition>
    <p:dissolv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5880" y="42545"/>
            <a:ext cx="9059545" cy="53276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2555" y="291465"/>
            <a:ext cx="8898890" cy="575945"/>
          </a:xfrm>
          <a:prstGeom prst="rect">
            <a:avLst/>
          </a:prstGeom>
        </p:spPr>
      </p:pic>
      <p:pic>
        <p:nvPicPr>
          <p:cNvPr id="3" name="图片 2"/>
          <p:cNvPicPr>
            <a:picLocks noChangeAspect="1"/>
          </p:cNvPicPr>
          <p:nvPr/>
        </p:nvPicPr>
        <p:blipFill>
          <a:blip r:embed="rId2"/>
          <a:stretch>
            <a:fillRect/>
          </a:stretch>
        </p:blipFill>
        <p:spPr>
          <a:xfrm>
            <a:off x="122555" y="867410"/>
            <a:ext cx="8898890" cy="1041400"/>
          </a:xfrm>
          <a:prstGeom prst="rect">
            <a:avLst/>
          </a:prstGeom>
        </p:spPr>
      </p:pic>
      <p:pic>
        <p:nvPicPr>
          <p:cNvPr id="4" name="图片 3"/>
          <p:cNvPicPr>
            <a:picLocks noChangeAspect="1"/>
          </p:cNvPicPr>
          <p:nvPr/>
        </p:nvPicPr>
        <p:blipFill>
          <a:blip r:embed="rId3"/>
          <a:stretch>
            <a:fillRect/>
          </a:stretch>
        </p:blipFill>
        <p:spPr>
          <a:xfrm>
            <a:off x="122555" y="2667000"/>
            <a:ext cx="8898255" cy="1524000"/>
          </a:xfrm>
          <a:prstGeom prst="rect">
            <a:avLst/>
          </a:prstGeom>
        </p:spPr>
      </p:pic>
      <p:pic>
        <p:nvPicPr>
          <p:cNvPr id="5" name="图片 4"/>
          <p:cNvPicPr>
            <a:picLocks noChangeAspect="1"/>
          </p:cNvPicPr>
          <p:nvPr/>
        </p:nvPicPr>
        <p:blipFill>
          <a:blip r:embed="rId4"/>
          <a:stretch>
            <a:fillRect/>
          </a:stretch>
        </p:blipFill>
        <p:spPr>
          <a:xfrm>
            <a:off x="186055" y="4685665"/>
            <a:ext cx="8836025" cy="14986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9688"/>
            <a:ext cx="9144000" cy="1412875"/>
          </a:xfrm>
        </p:spPr>
        <p:txBody>
          <a:bodyPr/>
          <a:lstStyle/>
          <a:p>
            <a:r>
              <a:rPr lang="en-US" dirty="0" smtClean="0"/>
              <a:t>Cloud Security as a Service (SecaaS)</a:t>
            </a:r>
            <a:endParaRPr lang="en-US" dirty="0"/>
          </a:p>
        </p:txBody>
      </p:sp>
      <p:sp>
        <p:nvSpPr>
          <p:cNvPr id="3" name="Content Placeholder 2"/>
          <p:cNvSpPr>
            <a:spLocks noGrp="1"/>
          </p:cNvSpPr>
          <p:nvPr>
            <p:ph idx="1"/>
          </p:nvPr>
        </p:nvSpPr>
        <p:spPr>
          <a:xfrm>
            <a:off x="609600" y="1762125"/>
            <a:ext cx="7924799" cy="4867275"/>
          </a:xfrm>
        </p:spPr>
        <p:txBody>
          <a:bodyPr>
            <a:normAutofit fontScale="70000" lnSpcReduction="20000"/>
          </a:bodyPr>
          <a:lstStyle/>
          <a:p>
            <a:r>
              <a:rPr lang="en-US" dirty="0" smtClean="0"/>
              <a:t>The Cloud Security Alliance defines SecaaS as the provision of security applications and services via the cloud either to cloud-based infrastructure and software or from the cloud to the customers’ on-premise systems</a:t>
            </a:r>
            <a:endParaRPr lang="en-US" dirty="0" smtClean="0"/>
          </a:p>
          <a:p>
            <a:r>
              <a:rPr lang="en-US" dirty="0" smtClean="0"/>
              <a:t>The Cloud Security Alliance has identified the following SecaaS categories of service:</a:t>
            </a:r>
            <a:endParaRPr lang="en-US" dirty="0" smtClean="0"/>
          </a:p>
          <a:p>
            <a:pPr lvl="1"/>
            <a:r>
              <a:rPr lang="en-US" dirty="0" smtClean="0"/>
              <a:t>Identity and access management </a:t>
            </a:r>
            <a:endParaRPr lang="en-US" dirty="0" smtClean="0"/>
          </a:p>
          <a:p>
            <a:pPr lvl="1"/>
            <a:r>
              <a:rPr lang="en-US" dirty="0" smtClean="0"/>
              <a:t>Data loss prevention</a:t>
            </a:r>
            <a:endParaRPr lang="en-US" dirty="0" smtClean="0"/>
          </a:p>
          <a:p>
            <a:pPr lvl="1"/>
            <a:r>
              <a:rPr lang="en-US" dirty="0" smtClean="0"/>
              <a:t>Web security</a:t>
            </a:r>
            <a:endParaRPr lang="en-US" dirty="0" smtClean="0"/>
          </a:p>
          <a:p>
            <a:pPr lvl="1"/>
            <a:r>
              <a:rPr lang="en-US" dirty="0" smtClean="0"/>
              <a:t>E-mail security</a:t>
            </a:r>
            <a:endParaRPr lang="en-US" dirty="0" smtClean="0"/>
          </a:p>
          <a:p>
            <a:pPr lvl="1"/>
            <a:r>
              <a:rPr lang="en-US" dirty="0" smtClean="0"/>
              <a:t>Security assessments</a:t>
            </a:r>
            <a:endParaRPr lang="en-US" dirty="0" smtClean="0"/>
          </a:p>
          <a:p>
            <a:pPr lvl="1"/>
            <a:r>
              <a:rPr lang="en-US" dirty="0" smtClean="0"/>
              <a:t>Intrusion management</a:t>
            </a:r>
            <a:endParaRPr lang="en-US" dirty="0" smtClean="0"/>
          </a:p>
          <a:p>
            <a:pPr lvl="1"/>
            <a:r>
              <a:rPr lang="en-US" dirty="0" smtClean="0"/>
              <a:t>Security information and event management</a:t>
            </a:r>
            <a:endParaRPr lang="en-US" dirty="0" smtClean="0"/>
          </a:p>
          <a:p>
            <a:pPr lvl="1"/>
            <a:r>
              <a:rPr lang="en-US" dirty="0" smtClean="0"/>
              <a:t>Encryption</a:t>
            </a:r>
            <a:endParaRPr lang="en-US" dirty="0" smtClean="0"/>
          </a:p>
          <a:p>
            <a:pPr lvl="1"/>
            <a:r>
              <a:rPr lang="en-US" dirty="0" smtClean="0"/>
              <a:t>Business continuity and disaster recovery</a:t>
            </a:r>
            <a:endParaRPr lang="en-US" dirty="0" smtClean="0"/>
          </a:p>
          <a:p>
            <a:pPr lvl="1"/>
            <a:r>
              <a:rPr lang="en-US" dirty="0" smtClean="0"/>
              <a:t>Network security</a:t>
            </a:r>
            <a:endParaRPr lang="en-US" dirty="0"/>
          </a:p>
        </p:txBody>
      </p:sp>
      <p:pic>
        <p:nvPicPr>
          <p:cNvPr id="4" name="Picture 3"/>
          <p:cNvPicPr>
            <a:picLocks noChangeAspect="1"/>
          </p:cNvPicPr>
          <p:nvPr/>
        </p:nvPicPr>
        <p:blipFill>
          <a:blip r:embed="rId1"/>
          <a:stretch>
            <a:fillRect/>
          </a:stretch>
        </p:blipFill>
        <p:spPr>
          <a:xfrm>
            <a:off x="5715000" y="3505200"/>
            <a:ext cx="3305082" cy="28829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2065" y="258445"/>
            <a:ext cx="9107170" cy="916305"/>
          </a:xfrm>
          <a:prstGeom prst="rect">
            <a:avLst/>
          </a:prstGeom>
        </p:spPr>
      </p:pic>
      <p:pic>
        <p:nvPicPr>
          <p:cNvPr id="5" name="图片 4"/>
          <p:cNvPicPr>
            <a:picLocks noChangeAspect="1"/>
          </p:cNvPicPr>
          <p:nvPr/>
        </p:nvPicPr>
        <p:blipFill>
          <a:blip r:embed="rId2"/>
          <a:stretch>
            <a:fillRect/>
          </a:stretch>
        </p:blipFill>
        <p:spPr>
          <a:xfrm>
            <a:off x="12065" y="1462405"/>
            <a:ext cx="9107805" cy="52565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1818" b="4545"/>
              <a:stretch>
                <a:fillRect/>
              </a:stretch>
            </p:blipFill>
          </mc:Choice>
          <mc:Fallback>
            <p:blipFill>
              <a:blip r:embed="rId2"/>
              <a:srcRect t="11818" b="4545"/>
              <a:stretch>
                <a:fillRect/>
              </a:stretch>
            </p:blipFill>
          </mc:Fallback>
        </mc:AlternateContent>
        <p:spPr>
          <a:xfrm>
            <a:off x="1219200" y="0"/>
            <a:ext cx="6370341" cy="6894855"/>
          </a:xfrm>
          <a:prstGeom prst="rect">
            <a:avLst/>
          </a:prstGeom>
        </p:spPr>
      </p:pic>
    </p:spTree>
  </p:cSld>
  <p:clrMapOvr>
    <a:masterClrMapping/>
  </p:clrMapOvr>
  <p:transition>
    <p:dissolv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530" y="66040"/>
            <a:ext cx="9035415" cy="674243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smtClean="0"/>
              <a:t>Summary</a:t>
            </a:r>
            <a:endParaRPr lang="en-AU" dirty="0" smtClean="0"/>
          </a:p>
        </p:txBody>
      </p:sp>
      <p:sp>
        <p:nvSpPr>
          <p:cNvPr id="76803" name="Rectangle 3"/>
          <p:cNvSpPr>
            <a:spLocks noGrp="1" noChangeArrowheads="1"/>
          </p:cNvSpPr>
          <p:nvPr>
            <p:ph sz="half" idx="1"/>
          </p:nvPr>
        </p:nvSpPr>
        <p:spPr>
          <a:xfrm>
            <a:off x="228600" y="1752600"/>
            <a:ext cx="3565525" cy="4953000"/>
          </a:xfrm>
        </p:spPr>
        <p:txBody>
          <a:bodyPr rtlCol="0">
            <a:normAutofit fontScale="92500"/>
          </a:bodyPr>
          <a:lstStyle/>
          <a:p>
            <a:pPr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Network access control</a:t>
            </a:r>
            <a:endParaRPr lang="en-US" dirty="0" smtClean="0">
              <a:ea typeface="+mn-ea"/>
              <a:cs typeface="+mn-cs"/>
            </a:endParaRPr>
          </a:p>
          <a:p>
            <a:pPr lvl="1"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Elements of a network access control system</a:t>
            </a:r>
            <a:endParaRPr lang="en-US" dirty="0" smtClean="0">
              <a:ea typeface="+mn-ea"/>
              <a:cs typeface="+mn-cs"/>
            </a:endParaRPr>
          </a:p>
          <a:p>
            <a:pPr lvl="1"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Network access enforcement methods</a:t>
            </a:r>
            <a:endParaRPr lang="en-US" dirty="0" smtClean="0">
              <a:ea typeface="+mn-ea"/>
              <a:cs typeface="+mn-cs"/>
            </a:endParaRPr>
          </a:p>
          <a:p>
            <a:pPr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Extensible authentication protocol</a:t>
            </a:r>
            <a:endParaRPr lang="en-US" dirty="0" smtClean="0">
              <a:ea typeface="+mn-ea"/>
              <a:cs typeface="+mn-cs"/>
            </a:endParaRPr>
          </a:p>
          <a:p>
            <a:pPr lvl="1"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Authentication methods</a:t>
            </a:r>
            <a:endParaRPr lang="en-US" dirty="0" smtClean="0">
              <a:ea typeface="+mn-ea"/>
              <a:cs typeface="+mn-cs"/>
            </a:endParaRPr>
          </a:p>
          <a:p>
            <a:pPr lvl="1"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EAP exchanges</a:t>
            </a:r>
            <a:endParaRPr lang="en-US" dirty="0" smtClean="0">
              <a:ea typeface="+mn-ea"/>
              <a:cs typeface="+mn-cs"/>
            </a:endParaRPr>
          </a:p>
          <a:p>
            <a:pPr marL="342900" lvl="1" indent="-342900" eaLnBrk="1" fontAlgn="auto" hangingPunct="1">
              <a:spcBef>
                <a:spcPts val="2400"/>
              </a:spcBef>
              <a:spcAft>
                <a:spcPts val="0"/>
              </a:spcAft>
              <a:buClr>
                <a:schemeClr val="accent1">
                  <a:lumMod val="60000"/>
                  <a:lumOff val="40000"/>
                </a:schemeClr>
              </a:buClr>
              <a:buFont typeface="Candara" pitchFamily="-84" charset="0"/>
              <a:buChar char="•"/>
              <a:defRPr/>
            </a:pPr>
            <a:r>
              <a:rPr lang="en-US" sz="2400" dirty="0" smtClean="0">
                <a:ea typeface="+mn-ea"/>
              </a:rPr>
              <a:t>Cloud security as a service</a:t>
            </a:r>
            <a:endParaRPr lang="en-US" sz="2400" dirty="0" smtClean="0">
              <a:ea typeface="+mn-ea"/>
            </a:endParaRPr>
          </a:p>
          <a:p>
            <a:pPr lvl="1" eaLnBrk="1" fontAlgn="auto" hangingPunct="1">
              <a:spcAft>
                <a:spcPts val="0"/>
              </a:spcAft>
              <a:buClr>
                <a:schemeClr val="accent1">
                  <a:lumMod val="60000"/>
                  <a:lumOff val="40000"/>
                </a:schemeClr>
              </a:buClr>
              <a:buFont typeface="Candara" pitchFamily="-84" charset="0"/>
              <a:buChar char="•"/>
              <a:defRPr/>
            </a:pPr>
            <a:endParaRPr lang="en-AU" dirty="0" smtClean="0">
              <a:ea typeface="+mn-ea"/>
              <a:cs typeface="+mn-cs"/>
            </a:endParaRPr>
          </a:p>
        </p:txBody>
      </p:sp>
      <p:sp>
        <p:nvSpPr>
          <p:cNvPr id="76804" name="Content Placeholder 11"/>
          <p:cNvSpPr>
            <a:spLocks noGrp="1"/>
          </p:cNvSpPr>
          <p:nvPr>
            <p:ph sz="half" idx="2"/>
          </p:nvPr>
        </p:nvSpPr>
        <p:spPr>
          <a:xfrm>
            <a:off x="5257800" y="1752600"/>
            <a:ext cx="3565525" cy="4876800"/>
          </a:xfrm>
        </p:spPr>
        <p:txBody>
          <a:bodyPr rtlCol="0">
            <a:normAutofit fontScale="92500"/>
          </a:bodyPr>
          <a:lstStyle/>
          <a:p>
            <a:pPr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IEEE 802.1X port-based network access control</a:t>
            </a:r>
            <a:endParaRPr lang="en-US" dirty="0" smtClean="0">
              <a:ea typeface="+mn-ea"/>
              <a:cs typeface="+mn-cs"/>
            </a:endParaRPr>
          </a:p>
          <a:p>
            <a:pPr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Cloud computing</a:t>
            </a:r>
            <a:endParaRPr lang="en-US" dirty="0" smtClean="0">
              <a:ea typeface="+mn-ea"/>
              <a:cs typeface="+mn-cs"/>
            </a:endParaRPr>
          </a:p>
          <a:p>
            <a:pPr lvl="1"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Elements</a:t>
            </a:r>
            <a:endParaRPr lang="en-US" dirty="0" smtClean="0">
              <a:ea typeface="+mn-ea"/>
              <a:cs typeface="+mn-cs"/>
            </a:endParaRPr>
          </a:p>
          <a:p>
            <a:pPr lvl="1"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Reference architecture</a:t>
            </a:r>
            <a:endParaRPr lang="en-US" dirty="0" smtClean="0">
              <a:ea typeface="+mn-ea"/>
              <a:cs typeface="+mn-cs"/>
            </a:endParaRPr>
          </a:p>
          <a:p>
            <a:pPr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Cloud security risks and countermeasures</a:t>
            </a:r>
            <a:endParaRPr lang="en-US" dirty="0" smtClean="0">
              <a:ea typeface="+mn-ea"/>
              <a:cs typeface="+mn-cs"/>
            </a:endParaRPr>
          </a:p>
          <a:p>
            <a:pPr eaLnBrk="1" fontAlgn="auto" hangingPunct="1">
              <a:spcAft>
                <a:spcPts val="0"/>
              </a:spcAft>
              <a:buClr>
                <a:schemeClr val="accent1">
                  <a:lumMod val="60000"/>
                  <a:lumOff val="40000"/>
                </a:schemeClr>
              </a:buClr>
              <a:buFont typeface="Candara" pitchFamily="-84" charset="0"/>
              <a:buChar char="•"/>
              <a:defRPr/>
            </a:pPr>
            <a:r>
              <a:rPr lang="en-US" dirty="0" smtClean="0">
                <a:ea typeface="+mn-ea"/>
                <a:cs typeface="+mn-cs"/>
              </a:rPr>
              <a:t>Data protection in the cloud</a:t>
            </a:r>
            <a:endParaRPr lang="en-US" dirty="0" smtClean="0">
              <a:ea typeface="+mn-ea"/>
              <a:cs typeface="+mn-cs"/>
            </a:endParaRPr>
          </a:p>
        </p:txBody>
      </p:sp>
      <p:pic>
        <p:nvPicPr>
          <p:cNvPr id="9" name="Picture Placeholder 4" descr="crypto.jpg"/>
          <p:cNvPicPr>
            <a:picLocks noChangeAspect="1"/>
          </p:cNvPicPr>
          <p:nvPr/>
        </p:nvPicPr>
        <p:blipFill>
          <a:blip r:embed="rId1">
            <a:lum bright="28000"/>
          </a:blip>
          <a:srcRect l="-16674" t="-1111" r="-18211" b="44444"/>
          <a:stretch>
            <a:fillRect/>
          </a:stretch>
        </p:blipFill>
        <p:spPr bwMode="auto">
          <a:xfrm>
            <a:off x="3429000" y="2971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4545" b="14545"/>
              <a:stretch>
                <a:fillRect/>
              </a:stretch>
            </p:blipFill>
          </mc:Choice>
          <mc:Fallback>
            <p:blipFill>
              <a:blip r:embed="rId2"/>
              <a:srcRect t="4545" b="14545"/>
              <a:stretch>
                <a:fillRect/>
              </a:stretch>
            </p:blipFill>
          </mc:Fallback>
        </mc:AlternateContent>
        <p:spPr>
          <a:xfrm>
            <a:off x="1295400" y="0"/>
            <a:ext cx="6574228" cy="6883486"/>
          </a:xfrm>
          <a:prstGeom prst="rect">
            <a:avLst/>
          </a:prstGeom>
        </p:spPr>
      </p:pic>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4930" y="22860"/>
            <a:ext cx="9043035" cy="67214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Access Enforcement Methods</a:t>
            </a:r>
            <a:endParaRPr lang="en-US" dirty="0"/>
          </a:p>
        </p:txBody>
      </p:sp>
      <p:sp>
        <p:nvSpPr>
          <p:cNvPr id="3" name="Content Placeholder 2"/>
          <p:cNvSpPr>
            <a:spLocks noGrp="1"/>
          </p:cNvSpPr>
          <p:nvPr>
            <p:ph idx="1"/>
          </p:nvPr>
        </p:nvSpPr>
        <p:spPr>
          <a:xfrm>
            <a:off x="792163" y="1762125"/>
            <a:ext cx="7570787" cy="2505075"/>
          </a:xfrm>
        </p:spPr>
        <p:txBody>
          <a:bodyPr>
            <a:normAutofit lnSpcReduction="10000"/>
          </a:bodyPr>
          <a:lstStyle/>
          <a:p>
            <a:r>
              <a:rPr lang="en-US" dirty="0" smtClean="0"/>
              <a:t>The actions that are applied to </a:t>
            </a:r>
            <a:r>
              <a:rPr lang="en-US" dirty="0" err="1" smtClean="0"/>
              <a:t>ARs</a:t>
            </a:r>
            <a:r>
              <a:rPr lang="en-US" dirty="0" smtClean="0"/>
              <a:t> to regulate access to the enterprise network</a:t>
            </a:r>
            <a:endParaRPr lang="en-US" dirty="0" smtClean="0"/>
          </a:p>
          <a:p>
            <a:pPr lvl="1"/>
            <a:r>
              <a:rPr lang="en-US" dirty="0" smtClean="0"/>
              <a:t>Many vendors support multiple enforcement methods simultaneously, allowing the customer to tailor the configuration by using one or a combination of methods</a:t>
            </a:r>
            <a:endParaRPr lang="en-US" dirty="0" smtClean="0"/>
          </a:p>
          <a:p>
            <a:pPr lvl="1"/>
            <a:endParaRPr lang="en-US" dirty="0"/>
          </a:p>
        </p:txBody>
      </p:sp>
      <p:graphicFrame>
        <p:nvGraphicFramePr>
          <p:cNvPr id="4" name="Diagram 3"/>
          <p:cNvGraphicFramePr/>
          <p:nvPr/>
        </p:nvGraphicFramePr>
        <p:xfrm>
          <a:off x="2057400" y="4343400"/>
          <a:ext cx="5562600" cy="2184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Picture 4"/>
          <p:cNvPicPr>
            <a:picLocks noChangeAspect="1"/>
          </p:cNvPicPr>
          <p:nvPr/>
        </p:nvPicPr>
        <p:blipFill>
          <a:blip r:embed="rId6"/>
          <a:stretch>
            <a:fillRect/>
          </a:stretch>
        </p:blipFill>
        <p:spPr>
          <a:xfrm>
            <a:off x="0" y="5257800"/>
            <a:ext cx="1452564" cy="145256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522855" y="412115"/>
            <a:ext cx="3725545" cy="668655"/>
          </a:xfrm>
          <a:prstGeom prst="rect">
            <a:avLst/>
          </a:prstGeom>
        </p:spPr>
      </p:pic>
      <p:pic>
        <p:nvPicPr>
          <p:cNvPr id="5" name="图片 4"/>
          <p:cNvPicPr>
            <a:picLocks noChangeAspect="1"/>
          </p:cNvPicPr>
          <p:nvPr/>
        </p:nvPicPr>
        <p:blipFill>
          <a:blip r:embed="rId2"/>
          <a:stretch>
            <a:fillRect/>
          </a:stretch>
        </p:blipFill>
        <p:spPr>
          <a:xfrm>
            <a:off x="10160" y="1283335"/>
            <a:ext cx="9161145" cy="548322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HD:Users:lpb:admin:consult:Prentice-Hall:Slides:ch01.ppt</Template>
  <TotalTime>0</TotalTime>
  <Words>5828</Words>
  <Application>WPS 演示</Application>
  <PresentationFormat>On-screen Show (4:3)</PresentationFormat>
  <Paragraphs>135</Paragraphs>
  <Slides>54</Slides>
  <Notes>33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54</vt:i4>
      </vt:variant>
    </vt:vector>
  </HeadingPairs>
  <TitlesOfParts>
    <vt:vector size="64" baseType="lpstr">
      <vt:lpstr>Arial</vt:lpstr>
      <vt:lpstr>宋体</vt:lpstr>
      <vt:lpstr>Wingdings</vt:lpstr>
      <vt:lpstr>MS PGothic</vt:lpstr>
      <vt:lpstr>Candara</vt:lpstr>
      <vt:lpstr>Mistral</vt:lpstr>
      <vt:lpstr>Times New Roman</vt:lpstr>
      <vt:lpstr>微软雅黑</vt:lpstr>
      <vt:lpstr>Arial Unicode MS</vt:lpstr>
      <vt:lpstr>Infusion</vt:lpstr>
      <vt:lpstr>Chapter 16</vt:lpstr>
      <vt:lpstr>Network Access Control (NAC)</vt:lpstr>
      <vt:lpstr>PowerPoint 演示文稿</vt:lpstr>
      <vt:lpstr>Elements of a Network Access Control System</vt:lpstr>
      <vt:lpstr>PowerPoint 演示文稿</vt:lpstr>
      <vt:lpstr>PowerPoint 演示文稿</vt:lpstr>
      <vt:lpstr>PowerPoint 演示文稿</vt:lpstr>
      <vt:lpstr>Network Access Enforcement Methods</vt:lpstr>
      <vt:lpstr>PowerPoint 演示文稿</vt:lpstr>
      <vt:lpstr>PowerPoint 演示文稿</vt:lpstr>
      <vt:lpstr>PowerPoint 演示文稿</vt:lpstr>
      <vt:lpstr>Authentication Methods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Table 16.2 Common EAPOL Frame Types</vt:lpstr>
      <vt:lpstr>PowerPoint 演示文稿</vt:lpstr>
      <vt:lpstr>PowerPoint 演示文稿</vt:lpstr>
      <vt:lpstr>Cloud Computing</vt:lpstr>
      <vt:lpstr>PowerPoint 演示文稿</vt:lpstr>
      <vt:lpstr>PowerPoint 演示文稿</vt:lpstr>
      <vt:lpstr>PowerPoint 演示文稿</vt:lpstr>
      <vt:lpstr>PowerPoint 演示文稿</vt:lpstr>
      <vt:lpstr>PowerPoint 演示文稿</vt:lpstr>
      <vt:lpstr>Cloud Computing Reference Architecture</vt:lpstr>
      <vt:lpstr>PowerPoint 演示文稿</vt:lpstr>
      <vt:lpstr>PowerPoint 演示文稿</vt:lpstr>
      <vt:lpstr>PowerPoint 演示文稿</vt:lpstr>
      <vt:lpstr>Cloud Provider</vt:lpstr>
      <vt:lpstr>Roles and Responsibilities</vt:lpstr>
      <vt:lpstr>Cloud Security Risks and Countermeasures</vt:lpstr>
      <vt:lpstr>Risks and Countermeasures (continued)</vt:lpstr>
      <vt:lpstr>Risks and Countermeasures (continued)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Protection in the Cloud</vt:lpstr>
      <vt:lpstr>Data Protection in the Cloud</vt:lpstr>
      <vt:lpstr>PowerPoint 演示文稿</vt:lpstr>
      <vt:lpstr>PowerPoint 演示文稿</vt:lpstr>
      <vt:lpstr>Cloud Security as a Service (SecaaS)</vt:lpstr>
      <vt:lpstr>PowerPoint 演示文稿</vt:lpstr>
      <vt:lpstr>PowerPoint 演示文稿</vt:lpstr>
      <vt:lpstr>PowerPoint 演示文稿</vt:lpstr>
      <vt:lpstr>Summary</vt:lpstr>
    </vt:vector>
  </TitlesOfParts>
  <Company>School of Eng &amp; IT, UNSW@ADFA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creator>Dr Lawrie Brown</dc:creator>
  <dc:subject>Lecture Overheads - Ch 6</dc:subject>
  <cp:lastModifiedBy>阳光</cp:lastModifiedBy>
  <cp:revision>66</cp:revision>
  <dcterms:created xsi:type="dcterms:W3CDTF">2013-03-11T03:06:00Z</dcterms:created>
  <dcterms:modified xsi:type="dcterms:W3CDTF">2018-11-05T02:35:17Z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